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64" r:id="rId1"/>
  </p:sldMasterIdLst>
  <p:notesMasterIdLst>
    <p:notesMasterId r:id="rId34"/>
  </p:notesMasterIdLst>
  <p:sldIdLst>
    <p:sldId id="256" r:id="rId2"/>
    <p:sldId id="455" r:id="rId3"/>
    <p:sldId id="443" r:id="rId4"/>
    <p:sldId id="431" r:id="rId5"/>
    <p:sldId id="438" r:id="rId6"/>
    <p:sldId id="416" r:id="rId7"/>
    <p:sldId id="456" r:id="rId8"/>
    <p:sldId id="419" r:id="rId9"/>
    <p:sldId id="445" r:id="rId10"/>
    <p:sldId id="417" r:id="rId11"/>
    <p:sldId id="448" r:id="rId12"/>
    <p:sldId id="418" r:id="rId13"/>
    <p:sldId id="442" r:id="rId14"/>
    <p:sldId id="434" r:id="rId15"/>
    <p:sldId id="424" r:id="rId16"/>
    <p:sldId id="425" r:id="rId17"/>
    <p:sldId id="444" r:id="rId18"/>
    <p:sldId id="449" r:id="rId19"/>
    <p:sldId id="450" r:id="rId20"/>
    <p:sldId id="427" r:id="rId21"/>
    <p:sldId id="451" r:id="rId22"/>
    <p:sldId id="428" r:id="rId23"/>
    <p:sldId id="429" r:id="rId24"/>
    <p:sldId id="452" r:id="rId25"/>
    <p:sldId id="435" r:id="rId26"/>
    <p:sldId id="436" r:id="rId27"/>
    <p:sldId id="453" r:id="rId28"/>
    <p:sldId id="437" r:id="rId29"/>
    <p:sldId id="430" r:id="rId30"/>
    <p:sldId id="446" r:id="rId31"/>
    <p:sldId id="447" r:id="rId32"/>
    <p:sldId id="454" r:id="rId33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F9F"/>
    <a:srgbClr val="000000"/>
    <a:srgbClr val="92D050"/>
    <a:srgbClr val="FF9900"/>
    <a:srgbClr val="EDEEE6"/>
    <a:srgbClr val="E2F571"/>
    <a:srgbClr val="94B6D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9CF1AB2-1976-4502-BF36-3FF5EA218861}" styleName="보통 스타일 4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505" autoAdjust="0"/>
    <p:restoredTop sz="96441" autoAdjust="0"/>
  </p:normalViewPr>
  <p:slideViewPr>
    <p:cSldViewPr>
      <p:cViewPr>
        <p:scale>
          <a:sx n="100" d="100"/>
          <a:sy n="100" d="100"/>
        </p:scale>
        <p:origin x="1980" y="27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D9897E-559B-4802-87FD-BDDBC21CBABC}" type="datetimeFigureOut">
              <a:rPr lang="ko-KR" altLang="en-US" smtClean="0"/>
              <a:t>2024-03-12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7AADCE-4523-43FE-B0A8-90B87F2F6B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54131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9150052" cy="30468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부제목 2"/>
          <p:cNvSpPr>
            <a:spLocks noGrp="1"/>
          </p:cNvSpPr>
          <p:nvPr>
            <p:ph type="subTitle" idx="1" hasCustomPrompt="1"/>
          </p:nvPr>
        </p:nvSpPr>
        <p:spPr>
          <a:xfrm>
            <a:off x="395536" y="4293096"/>
            <a:ext cx="8352928" cy="850344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 u="none" baseline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소단원 및 부제목</a:t>
            </a:r>
            <a:endParaRPr lang="en-US" altLang="ko-KR"/>
          </a:p>
        </p:txBody>
      </p:sp>
      <p:sp>
        <p:nvSpPr>
          <p:cNvPr id="36" name="제목 1"/>
          <p:cNvSpPr txBox="1">
            <a:spLocks/>
          </p:cNvSpPr>
          <p:nvPr/>
        </p:nvSpPr>
        <p:spPr>
          <a:xfrm>
            <a:off x="-6052" y="1"/>
            <a:ext cx="9150052" cy="3046842"/>
          </a:xfrm>
          <a:prstGeom prst="rect">
            <a:avLst/>
          </a:prstGeom>
          <a:gradFill>
            <a:gsLst>
              <a:gs pos="100000">
                <a:schemeClr val="bg1"/>
              </a:gs>
              <a:gs pos="0">
                <a:schemeClr val="bg1">
                  <a:alpha val="0"/>
                </a:schemeClr>
              </a:gs>
            </a:gsLst>
            <a:lin ang="5400000" scaled="0"/>
          </a:gra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3600" b="1" kern="1200" cap="all" spc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HY견고딕" pitchFamily="18" charset="-127"/>
                <a:ea typeface="HY견고딕" pitchFamily="18" charset="-127"/>
                <a:cs typeface="+mj-cs"/>
              </a:defRPr>
            </a:lvl1pPr>
          </a:lstStyle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ctrTitle" hasCustomPrompt="1"/>
          </p:nvPr>
        </p:nvSpPr>
        <p:spPr>
          <a:xfrm>
            <a:off x="-11906" y="973852"/>
            <a:ext cx="9144000" cy="3024336"/>
          </a:xfrm>
          <a:gradFill>
            <a:gsLst>
              <a:gs pos="100000">
                <a:schemeClr val="bg1">
                  <a:alpha val="79000"/>
                </a:schemeClr>
              </a:gs>
              <a:gs pos="0">
                <a:schemeClr val="bg1">
                  <a:alpha val="0"/>
                </a:schemeClr>
              </a:gs>
            </a:gsLst>
            <a:lin ang="5400000" scaled="0"/>
          </a:gradFill>
        </p:spPr>
        <p:txBody>
          <a:bodyPr wrap="none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1" cap="all" spc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defRPr>
            </a:lvl1pPr>
          </a:lstStyle>
          <a:p>
            <a:r>
              <a:rPr lang="en-US" altLang="ko-KR"/>
              <a:t> </a:t>
            </a:r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399976" y="5628704"/>
            <a:ext cx="8280920" cy="720080"/>
          </a:xfrm>
          <a:prstGeom prst="rect">
            <a:avLst/>
          </a:prstGeom>
          <a:gradFill>
            <a:gsLst>
              <a:gs pos="100000">
                <a:schemeClr val="bg1"/>
              </a:gs>
              <a:gs pos="0">
                <a:schemeClr val="bg1">
                  <a:alpha val="0"/>
                </a:schemeClr>
              </a:gs>
            </a:gsLst>
            <a:lin ang="5400000" scaled="0"/>
          </a:gradFill>
        </p:spPr>
        <p:txBody>
          <a:bodyPr vert="horz" wrap="none" lIns="91440" tIns="45720" rIns="91440" bIns="45720" rtlCol="0" anchor="ctr">
            <a:noAutofit/>
          </a:bodyPr>
          <a:lstStyle/>
          <a:p>
            <a:pPr algn="ctr"/>
            <a:r>
              <a:rPr lang="ko-KR" altLang="en-US" sz="1400" u="sng" dirty="0">
                <a:solidFill>
                  <a:schemeClr val="bg1">
                    <a:lumMod val="50000"/>
                  </a:schemeClr>
                </a:solidFill>
                <a:latin typeface="HY견고딕" pitchFamily="18" charset="-127"/>
                <a:ea typeface="HY견고딕" pitchFamily="18" charset="-127"/>
              </a:rPr>
              <a:t>㈜</a:t>
            </a:r>
            <a:r>
              <a:rPr lang="ko-KR" altLang="en-US" sz="1400" u="sng" dirty="0" err="1">
                <a:solidFill>
                  <a:schemeClr val="bg1">
                    <a:lumMod val="50000"/>
                  </a:schemeClr>
                </a:solidFill>
                <a:latin typeface="HY견고딕" pitchFamily="18" charset="-127"/>
                <a:ea typeface="HY견고딕" pitchFamily="18" charset="-127"/>
              </a:rPr>
              <a:t>바인드소프트</a:t>
            </a:r>
            <a:endParaRPr lang="ko-KR" altLang="en-US" sz="1400" u="sng" dirty="0">
              <a:solidFill>
                <a:schemeClr val="bg1">
                  <a:lumMod val="50000"/>
                </a:schemeClr>
              </a:solidFill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2360" y="-234125"/>
            <a:ext cx="1224136" cy="1207976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3848" y="5517232"/>
            <a:ext cx="648072" cy="639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299807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29"/>
          <p:cNvGrpSpPr/>
          <p:nvPr/>
        </p:nvGrpSpPr>
        <p:grpSpPr>
          <a:xfrm>
            <a:off x="357158" y="4357694"/>
            <a:ext cx="8072494" cy="71438"/>
            <a:chOff x="357158" y="4357694"/>
            <a:chExt cx="8072494" cy="71438"/>
          </a:xfrm>
        </p:grpSpPr>
        <p:pic>
          <p:nvPicPr>
            <p:cNvPr id="10" name="Picture 4"/>
            <p:cNvPicPr>
              <a:picLocks noChangeAspect="1" noChangeArrowheads="1"/>
            </p:cNvPicPr>
            <p:nvPr/>
          </p:nvPicPr>
          <p:blipFill>
            <a:blip r:embed="rId2" cstate="print"/>
            <a:srcRect r="7467" b="3225"/>
            <a:stretch>
              <a:fillRect/>
            </a:stretch>
          </p:blipFill>
          <p:spPr bwMode="auto">
            <a:xfrm>
              <a:off x="357158" y="4357694"/>
              <a:ext cx="1301694" cy="71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2" name="Picture 4"/>
            <p:cNvPicPr>
              <a:picLocks noChangeAspect="1" noChangeArrowheads="1"/>
            </p:cNvPicPr>
            <p:nvPr/>
          </p:nvPicPr>
          <p:blipFill>
            <a:blip r:embed="rId2" cstate="print"/>
            <a:srcRect l="24351" r="7467" b="3225"/>
            <a:stretch>
              <a:fillRect/>
            </a:stretch>
          </p:blipFill>
          <p:spPr bwMode="auto">
            <a:xfrm>
              <a:off x="1658852" y="4357694"/>
              <a:ext cx="959143" cy="71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3" name="Picture 4"/>
            <p:cNvPicPr>
              <a:picLocks noChangeAspect="1" noChangeArrowheads="1"/>
            </p:cNvPicPr>
            <p:nvPr/>
          </p:nvPicPr>
          <p:blipFill>
            <a:blip r:embed="rId2" cstate="print"/>
            <a:srcRect l="24351" r="7467" b="3225"/>
            <a:stretch>
              <a:fillRect/>
            </a:stretch>
          </p:blipFill>
          <p:spPr bwMode="auto">
            <a:xfrm>
              <a:off x="2617995" y="4357694"/>
              <a:ext cx="959143" cy="71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4" name="Picture 4"/>
            <p:cNvPicPr>
              <a:picLocks noChangeAspect="1" noChangeArrowheads="1"/>
            </p:cNvPicPr>
            <p:nvPr/>
          </p:nvPicPr>
          <p:blipFill>
            <a:blip r:embed="rId2" cstate="print"/>
            <a:srcRect l="24351" r="7467" b="3225"/>
            <a:stretch>
              <a:fillRect/>
            </a:stretch>
          </p:blipFill>
          <p:spPr bwMode="auto">
            <a:xfrm>
              <a:off x="3577138" y="4357694"/>
              <a:ext cx="959143" cy="71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5" name="Picture 4"/>
            <p:cNvPicPr>
              <a:picLocks noChangeAspect="1" noChangeArrowheads="1"/>
            </p:cNvPicPr>
            <p:nvPr/>
          </p:nvPicPr>
          <p:blipFill>
            <a:blip r:embed="rId2" cstate="print"/>
            <a:srcRect l="24351" r="7467" b="3225"/>
            <a:stretch>
              <a:fillRect/>
            </a:stretch>
          </p:blipFill>
          <p:spPr bwMode="auto">
            <a:xfrm>
              <a:off x="4536281" y="4357694"/>
              <a:ext cx="959143" cy="71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6" name="Picture 4"/>
            <p:cNvPicPr>
              <a:picLocks noChangeAspect="1" noChangeArrowheads="1"/>
            </p:cNvPicPr>
            <p:nvPr/>
          </p:nvPicPr>
          <p:blipFill>
            <a:blip r:embed="rId2" cstate="print"/>
            <a:srcRect l="24351" r="7467" b="3225"/>
            <a:stretch>
              <a:fillRect/>
            </a:stretch>
          </p:blipFill>
          <p:spPr bwMode="auto">
            <a:xfrm>
              <a:off x="5495424" y="4357694"/>
              <a:ext cx="959143" cy="71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" name="Picture 4"/>
            <p:cNvPicPr>
              <a:picLocks noChangeAspect="1" noChangeArrowheads="1"/>
            </p:cNvPicPr>
            <p:nvPr/>
          </p:nvPicPr>
          <p:blipFill>
            <a:blip r:embed="rId2" cstate="print"/>
            <a:srcRect l="24351" r="7467" b="3225"/>
            <a:stretch>
              <a:fillRect/>
            </a:stretch>
          </p:blipFill>
          <p:spPr bwMode="auto">
            <a:xfrm>
              <a:off x="6454567" y="4357694"/>
              <a:ext cx="1975085" cy="71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0" cap="all"/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FB4A53D-03B9-4821-83CE-E8A6455D160B}" type="datetime1">
              <a:rPr lang="ko-KR" altLang="en-US" smtClean="0"/>
              <a:t>2024-03-12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명품 </a:t>
            </a:r>
            <a:r>
              <a:rPr lang="en-US" altLang="ko-KR"/>
              <a:t>C++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83977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229600" cy="582594"/>
          </a:xfrm>
        </p:spPr>
        <p:txBody>
          <a:bodyPr/>
          <a:lstStyle>
            <a:lvl1pPr algn="l">
              <a:defRPr/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429396"/>
            <a:ext cx="2895600" cy="292079"/>
          </a:xfrm>
        </p:spPr>
        <p:txBody>
          <a:bodyPr/>
          <a:lstStyle/>
          <a:p>
            <a:r>
              <a:rPr lang="ko-KR" altLang="en-US"/>
              <a:t>명품 </a:t>
            </a:r>
            <a:r>
              <a:rPr lang="en-US" altLang="ko-KR"/>
              <a:t>C++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429396"/>
            <a:ext cx="2133600" cy="292079"/>
          </a:xfrm>
        </p:spPr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928670"/>
            <a:ext cx="8229600" cy="5500726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ko-KR" altLang="en-US" dirty="0"/>
          </a:p>
        </p:txBody>
      </p:sp>
      <p:cxnSp>
        <p:nvCxnSpPr>
          <p:cNvPr id="11" name="직선 연결선 10"/>
          <p:cNvCxnSpPr/>
          <p:nvPr/>
        </p:nvCxnSpPr>
        <p:spPr>
          <a:xfrm>
            <a:off x="467544" y="620688"/>
            <a:ext cx="8208912" cy="0"/>
          </a:xfrm>
          <a:prstGeom prst="line">
            <a:avLst/>
          </a:prstGeom>
          <a:ln w="19050">
            <a:gradFill flip="none" rotWithShape="1">
              <a:gsLst>
                <a:gs pos="0">
                  <a:srgbClr val="FFFFFF"/>
                </a:gs>
                <a:gs pos="7001">
                  <a:srgbClr val="E6E6E6"/>
                </a:gs>
                <a:gs pos="32001">
                  <a:srgbClr val="7D8496"/>
                </a:gs>
                <a:gs pos="47000">
                  <a:srgbClr val="E6E6E6"/>
                </a:gs>
                <a:gs pos="85001">
                  <a:srgbClr val="7D8496"/>
                </a:gs>
                <a:gs pos="100000">
                  <a:srgbClr val="E6E6E6"/>
                </a:gs>
              </a:gsLst>
              <a:lin ang="0" scaled="1"/>
              <a:tileRect/>
            </a:gra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74802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9144001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</p:spPr>
        <p:txBody>
          <a:bodyPr/>
          <a:lstStyle>
            <a:lvl1pPr algn="r">
              <a:defRPr b="1">
                <a:solidFill>
                  <a:srgbClr val="FFC000"/>
                </a:solidFill>
              </a:defRPr>
            </a:lvl1pPr>
          </a:lstStyle>
          <a:p>
            <a:r>
              <a:rPr lang="ko-KR" altLang="en-US"/>
              <a:t>명품 </a:t>
            </a:r>
            <a:r>
              <a:rPr lang="en-US" altLang="ko-KR"/>
              <a:t>C++ </a:t>
            </a:r>
            <a:r>
              <a:rPr lang="ko-KR" altLang="en-US"/>
              <a:t>프로그래밍</a:t>
            </a:r>
            <a:endParaRPr lang="ko-KR" altLang="en-US" dirty="0"/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67356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81DC56-A0B0-4C36-8167-6120BCC752B3}" type="datetime1">
              <a:rPr lang="ko-KR" altLang="en-US" smtClean="0"/>
              <a:t>2024-03-12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명품 </a:t>
            </a:r>
            <a:r>
              <a:rPr lang="en-US" altLang="ko-KR"/>
              <a:t>C++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95164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703F0-D5C1-49B6-8AF9-61D879FD942E}" type="datetime1">
              <a:rPr lang="ko-KR" altLang="en-US" smtClean="0"/>
              <a:t>2024-03-12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명품 </a:t>
            </a:r>
            <a:r>
              <a:rPr lang="en-US" altLang="ko-KR"/>
              <a:t>C++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21297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0" name="Picture 16" descr="F:\images\design\2016.09.12 엣지아이랩 ppt 템플릿\line_yellow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20"/>
            <a:ext cx="9144000" cy="273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9" name="Picture 15" descr="F:\images\design\2016.09.12 엣지아이랩 ppt 템플릿\line_blue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612396"/>
            <a:ext cx="9144000" cy="245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620688"/>
            <a:ext cx="8229600" cy="55943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ko-KR" altLang="en-US"/>
              <a:t>명품 </a:t>
            </a:r>
            <a:r>
              <a:rPr lang="en-US" altLang="ko-KR"/>
              <a:t>C++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145471"/>
            <a:ext cx="8229600" cy="40320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8424" y="-146852"/>
            <a:ext cx="738064" cy="728321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512" y="6120213"/>
            <a:ext cx="738064" cy="728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5701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5" r:id="rId1"/>
    <p:sldLayoutId id="2147483866" r:id="rId2"/>
    <p:sldLayoutId id="2147483867" r:id="rId3"/>
    <p:sldLayoutId id="2147483868" r:id="rId4"/>
    <p:sldLayoutId id="2147483869" r:id="rId5"/>
    <p:sldLayoutId id="2147483870" r:id="rId6"/>
  </p:sldLayoutIdLst>
  <p:hf hdr="0" ftr="0" dt="0"/>
  <p:txStyles>
    <p:titleStyle>
      <a:lvl1pPr algn="l" defTabSz="914400" rtl="0" eaLnBrk="1" latinLnBrk="1" hangingPunct="1">
        <a:spcBef>
          <a:spcPct val="0"/>
        </a:spcBef>
        <a:buNone/>
        <a:defRPr sz="2000" b="0" kern="1200">
          <a:solidFill>
            <a:schemeClr val="tx1"/>
          </a:solidFill>
          <a:latin typeface="HY견고딕" pitchFamily="18" charset="-127"/>
          <a:ea typeface="HY견고딕" pitchFamily="18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Clr>
          <a:schemeClr val="accent6">
            <a:lumMod val="75000"/>
          </a:schemeClr>
        </a:buClr>
        <a:buFont typeface="Wingdings" pitchFamily="2" charset="2"/>
        <a:buChar char="l"/>
        <a:defRPr sz="1600" kern="1200">
          <a:solidFill>
            <a:schemeClr val="tx1"/>
          </a:solidFill>
          <a:latin typeface="+mn-ea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Clr>
          <a:srgbClr val="3399FF"/>
        </a:buClr>
        <a:buFont typeface="Arial" pitchFamily="34" charset="0"/>
        <a:buChar char="–"/>
        <a:defRPr sz="1600" kern="1200">
          <a:solidFill>
            <a:schemeClr val="tx1"/>
          </a:solidFill>
          <a:latin typeface="+mn-ea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Clr>
          <a:srgbClr val="FF9933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ea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Clr>
          <a:srgbClr val="3399FF"/>
        </a:buClr>
        <a:buFont typeface="Arial" pitchFamily="34" charset="0"/>
        <a:buChar char="–"/>
        <a:defRPr sz="1600" kern="1200">
          <a:solidFill>
            <a:schemeClr val="tx1"/>
          </a:solidFill>
          <a:latin typeface="+mn-ea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Clr>
          <a:srgbClr val="FF9933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ea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CF077BD8-DA90-31CF-AF37-74C95C0328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가상 함수와 추상 클래스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C80A299-BF76-4EA0-29D6-97494FB3694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C++</a:t>
            </a:r>
            <a:r>
              <a:rPr lang="ko-KR" altLang="en-US" dirty="0"/>
              <a:t> 프로그래밍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294967295"/>
          </p:nvPr>
        </p:nvSpPr>
        <p:spPr>
          <a:xfrm>
            <a:off x="3276600" y="236538"/>
            <a:ext cx="5867400" cy="365125"/>
          </a:xfrm>
        </p:spPr>
        <p:txBody>
          <a:bodyPr/>
          <a:lstStyle/>
          <a:p>
            <a:r>
              <a:rPr lang="ko-KR" altLang="en-US"/>
              <a:t>명품 </a:t>
            </a:r>
            <a:r>
              <a:rPr lang="en-US" altLang="ko-KR"/>
              <a:t>C++ </a:t>
            </a:r>
            <a:r>
              <a:rPr lang="ko-KR" altLang="en-US"/>
              <a:t>프로그래밍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294967295"/>
          </p:nvPr>
        </p:nvSpPr>
        <p:spPr>
          <a:xfrm>
            <a:off x="8305800" y="228600"/>
            <a:ext cx="838200" cy="381000"/>
          </a:xfrm>
        </p:spPr>
        <p:txBody>
          <a:bodyPr/>
          <a:lstStyle/>
          <a:p>
            <a:fld id="{01870596-DAFA-46D2-82A7-2B6B5F8E0EA4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98906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동적 바인딩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pPr/>
              <a:t>10</a:t>
            </a:fld>
            <a:endParaRPr lang="ko-KR" altLang="en-US" dirty="0"/>
          </a:p>
        </p:txBody>
      </p:sp>
      <p:sp>
        <p:nvSpPr>
          <p:cNvPr id="11" name="내용 개체 틀 1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동적 바인딩</a:t>
            </a:r>
            <a:endParaRPr lang="en-US" altLang="ko-KR" dirty="0"/>
          </a:p>
          <a:p>
            <a:pPr lvl="1"/>
            <a:r>
              <a:rPr lang="ko-KR" altLang="en-US" dirty="0"/>
              <a:t>파생 클래스에 대해</a:t>
            </a:r>
            <a:endParaRPr lang="en-US" altLang="ko-KR" dirty="0"/>
          </a:p>
          <a:p>
            <a:pPr lvl="1"/>
            <a:r>
              <a:rPr lang="ko-KR" altLang="en-US" dirty="0"/>
              <a:t>기본 클래스에 대한 포인터로 가상 함수를 호출하는 경우</a:t>
            </a:r>
            <a:endParaRPr lang="en-US" altLang="ko-KR" dirty="0"/>
          </a:p>
          <a:p>
            <a:pPr lvl="1"/>
            <a:r>
              <a:rPr lang="ko-KR" altLang="en-US" dirty="0"/>
              <a:t>객체 내에 </a:t>
            </a:r>
            <a:r>
              <a:rPr lang="ko-KR" altLang="en-US" dirty="0" err="1"/>
              <a:t>오버라이딩한</a:t>
            </a:r>
            <a:r>
              <a:rPr lang="ko-KR" altLang="en-US" dirty="0"/>
              <a:t> 파생 클래스의 함수를 찾아 실행</a:t>
            </a:r>
            <a:endParaRPr lang="en-US" altLang="ko-KR" dirty="0"/>
          </a:p>
          <a:p>
            <a:pPr lvl="2"/>
            <a:r>
              <a:rPr lang="ko-KR" altLang="en-US" dirty="0"/>
              <a:t>실행 중에 이루어짐</a:t>
            </a:r>
            <a:endParaRPr lang="en-US" altLang="ko-KR" dirty="0"/>
          </a:p>
          <a:p>
            <a:pPr lvl="3"/>
            <a:r>
              <a:rPr lang="ko-KR" altLang="en-US" dirty="0"/>
              <a:t>실행시간 바인딩</a:t>
            </a:r>
            <a:r>
              <a:rPr lang="en-US" altLang="ko-KR" dirty="0"/>
              <a:t>, </a:t>
            </a:r>
            <a:r>
              <a:rPr lang="ko-KR" altLang="en-US" dirty="0"/>
              <a:t>런타임 바인딩</a:t>
            </a:r>
            <a:r>
              <a:rPr lang="en-US" altLang="ko-KR" dirty="0"/>
              <a:t>, </a:t>
            </a:r>
            <a:r>
              <a:rPr lang="ko-KR" altLang="en-US" dirty="0"/>
              <a:t>늦은 바인딩으로 불림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4636948" y="3769295"/>
            <a:ext cx="1865148" cy="8640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function1()</a:t>
            </a:r>
          </a:p>
          <a:p>
            <a:pPr algn="ctr"/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virtual</a:t>
            </a:r>
            <a:r>
              <a:rPr lang="ko-KR" altLang="en-US" sz="1400" b="1" dirty="0">
                <a:solidFill>
                  <a:schemeClr val="tx1"/>
                </a:solidFill>
              </a:rPr>
              <a:t> </a:t>
            </a:r>
            <a:r>
              <a:rPr lang="en-US" altLang="ko-KR" sz="1400" b="1" dirty="0">
                <a:solidFill>
                  <a:schemeClr val="tx1"/>
                </a:solidFill>
              </a:rPr>
              <a:t>function2()</a:t>
            </a:r>
          </a:p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......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636948" y="4942544"/>
            <a:ext cx="1865148" cy="64807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function2()</a:t>
            </a:r>
          </a:p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......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cxnSp>
        <p:nvCxnSpPr>
          <p:cNvPr id="8" name="직선 화살표 연결선 7"/>
          <p:cNvCxnSpPr>
            <a:stCxn id="6" idx="0"/>
            <a:endCxn id="5" idx="2"/>
          </p:cNvCxnSpPr>
          <p:nvPr/>
        </p:nvCxnSpPr>
        <p:spPr>
          <a:xfrm flipV="1">
            <a:off x="5569522" y="4633391"/>
            <a:ext cx="0" cy="30915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597672" y="4633391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상속</a:t>
            </a:r>
          </a:p>
        </p:txBody>
      </p:sp>
      <p:sp>
        <p:nvSpPr>
          <p:cNvPr id="13" name="모서리가 둥근 직사각형 12"/>
          <p:cNvSpPr/>
          <p:nvPr/>
        </p:nvSpPr>
        <p:spPr>
          <a:xfrm>
            <a:off x="4492932" y="3625279"/>
            <a:ext cx="2160240" cy="2088232"/>
          </a:xfrm>
          <a:prstGeom prst="round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5347346" y="5713511"/>
            <a:ext cx="4443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/>
              <a:t>obj</a:t>
            </a:r>
            <a:endParaRPr lang="ko-KR" altLang="en-US" sz="1400" dirty="0"/>
          </a:p>
        </p:txBody>
      </p:sp>
      <p:sp>
        <p:nvSpPr>
          <p:cNvPr id="15" name="TextBox 14"/>
          <p:cNvSpPr txBox="1"/>
          <p:nvPr/>
        </p:nvSpPr>
        <p:spPr>
          <a:xfrm>
            <a:off x="1589079" y="4418635"/>
            <a:ext cx="143821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Base *p= &amp;</a:t>
            </a:r>
            <a:r>
              <a:rPr lang="en-US" altLang="ko-KR" sz="1400" dirty="0" err="1"/>
              <a:t>obj</a:t>
            </a:r>
            <a:r>
              <a:rPr lang="en-US" altLang="ko-KR" sz="1400" dirty="0"/>
              <a:t>;</a:t>
            </a:r>
          </a:p>
          <a:p>
            <a:endParaRPr lang="en-US" altLang="ko-KR" sz="1400" dirty="0"/>
          </a:p>
          <a:p>
            <a:r>
              <a:rPr lang="en-US" altLang="ko-KR" sz="1400" dirty="0"/>
              <a:t>p-&gt;function2();</a:t>
            </a:r>
            <a:endParaRPr lang="ko-KR" altLang="en-US" sz="1400" dirty="0"/>
          </a:p>
        </p:txBody>
      </p:sp>
      <p:sp>
        <p:nvSpPr>
          <p:cNvPr id="16" name="오른쪽 중괄호 15"/>
          <p:cNvSpPr/>
          <p:nvPr/>
        </p:nvSpPr>
        <p:spPr>
          <a:xfrm>
            <a:off x="6581164" y="3769295"/>
            <a:ext cx="288032" cy="870211"/>
          </a:xfrm>
          <a:prstGeom prst="rightBrace">
            <a:avLst>
              <a:gd name="adj1" fmla="val 3184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6894027" y="4055992"/>
            <a:ext cx="45236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Base</a:t>
            </a:r>
            <a:endParaRPr lang="ko-KR" altLang="en-US" sz="1000" dirty="0"/>
          </a:p>
        </p:txBody>
      </p:sp>
      <p:sp>
        <p:nvSpPr>
          <p:cNvPr id="18" name="오른쪽 중괄호 17"/>
          <p:cNvSpPr/>
          <p:nvPr/>
        </p:nvSpPr>
        <p:spPr>
          <a:xfrm>
            <a:off x="6574104" y="4937709"/>
            <a:ext cx="288032" cy="631786"/>
          </a:xfrm>
          <a:prstGeom prst="rightBrace">
            <a:avLst>
              <a:gd name="adj1" fmla="val 3184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6886967" y="5138633"/>
            <a:ext cx="63030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Derived</a:t>
            </a:r>
            <a:endParaRPr lang="ko-KR" altLang="en-US" sz="1000" dirty="0"/>
          </a:p>
        </p:txBody>
      </p:sp>
      <p:sp>
        <p:nvSpPr>
          <p:cNvPr id="21" name="자유형 20"/>
          <p:cNvSpPr/>
          <p:nvPr/>
        </p:nvSpPr>
        <p:spPr>
          <a:xfrm>
            <a:off x="2922751" y="4302213"/>
            <a:ext cx="1865273" cy="722088"/>
          </a:xfrm>
          <a:custGeom>
            <a:avLst/>
            <a:gdLst>
              <a:gd name="connsiteX0" fmla="*/ 0 w 2041237"/>
              <a:gd name="connsiteY0" fmla="*/ 905164 h 905164"/>
              <a:gd name="connsiteX1" fmla="*/ 877455 w 2041237"/>
              <a:gd name="connsiteY1" fmla="*/ 295564 h 905164"/>
              <a:gd name="connsiteX2" fmla="*/ 2041237 w 2041237"/>
              <a:gd name="connsiteY2" fmla="*/ 0 h 905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41237" h="905164">
                <a:moveTo>
                  <a:pt x="0" y="905164"/>
                </a:moveTo>
                <a:cubicBezTo>
                  <a:pt x="268624" y="675794"/>
                  <a:pt x="537249" y="446425"/>
                  <a:pt x="877455" y="295564"/>
                </a:cubicBezTo>
                <a:cubicBezTo>
                  <a:pt x="1217661" y="144703"/>
                  <a:pt x="1629449" y="72351"/>
                  <a:pt x="2041237" y="0"/>
                </a:cubicBezTo>
              </a:path>
            </a:pathLst>
          </a:custGeom>
          <a:noFill/>
          <a:ln w="12700">
            <a:solidFill>
              <a:srgbClr val="FF0000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모서리가 둥근 사각형 설명선 24"/>
          <p:cNvSpPr/>
          <p:nvPr/>
        </p:nvSpPr>
        <p:spPr>
          <a:xfrm>
            <a:off x="3523677" y="3810427"/>
            <a:ext cx="857856" cy="302091"/>
          </a:xfrm>
          <a:prstGeom prst="wedgeRoundRectCallout">
            <a:avLst>
              <a:gd name="adj1" fmla="val 51941"/>
              <a:gd name="adj2" fmla="val 17275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>
                <a:solidFill>
                  <a:schemeClr val="tx1"/>
                </a:solidFill>
              </a:rPr>
              <a:t>동적바인딩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" name="자유형 2"/>
          <p:cNvSpPr/>
          <p:nvPr/>
        </p:nvSpPr>
        <p:spPr>
          <a:xfrm>
            <a:off x="4405025" y="4376089"/>
            <a:ext cx="382999" cy="717343"/>
          </a:xfrm>
          <a:custGeom>
            <a:avLst/>
            <a:gdLst>
              <a:gd name="connsiteX0" fmla="*/ 453302 w 545666"/>
              <a:gd name="connsiteY0" fmla="*/ 0 h 886691"/>
              <a:gd name="connsiteX1" fmla="*/ 720 w 545666"/>
              <a:gd name="connsiteY1" fmla="*/ 314036 h 886691"/>
              <a:gd name="connsiteX2" fmla="*/ 545666 w 545666"/>
              <a:gd name="connsiteY2" fmla="*/ 886691 h 88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45666" h="886691">
                <a:moveTo>
                  <a:pt x="453302" y="0"/>
                </a:moveTo>
                <a:cubicBezTo>
                  <a:pt x="219314" y="83127"/>
                  <a:pt x="-14674" y="166254"/>
                  <a:pt x="720" y="314036"/>
                </a:cubicBezTo>
                <a:cubicBezTo>
                  <a:pt x="16114" y="461818"/>
                  <a:pt x="280890" y="674254"/>
                  <a:pt x="545666" y="886691"/>
                </a:cubicBezTo>
              </a:path>
            </a:pathLst>
          </a:custGeom>
          <a:noFill/>
          <a:ln w="12700">
            <a:solidFill>
              <a:srgbClr val="FF0000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492932" y="4729861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rgbClr val="00B0F0"/>
                </a:solidFill>
              </a:rPr>
              <a:t>실행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392224" y="4627184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rgbClr val="00B0F0"/>
                </a:solidFill>
              </a:rPr>
              <a:t>호출</a:t>
            </a:r>
          </a:p>
        </p:txBody>
      </p:sp>
    </p:spTree>
    <p:extLst>
      <p:ext uri="{BB962C8B-B14F-4D97-AF65-F5344CB8AC3E}">
        <p14:creationId xmlns:p14="http://schemas.microsoft.com/office/powerpoint/2010/main" val="1895460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err="1"/>
              <a:t>오버라이딩된</a:t>
            </a:r>
            <a:r>
              <a:rPr lang="ko-KR" altLang="en-US" dirty="0"/>
              <a:t> 함수를</a:t>
            </a:r>
            <a:br>
              <a:rPr lang="en-US" altLang="ko-KR" dirty="0"/>
            </a:br>
            <a:r>
              <a:rPr lang="ko-KR" altLang="en-US" dirty="0"/>
              <a:t>호출하는 동적 바인딩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11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755578" y="1225783"/>
            <a:ext cx="3384376" cy="286232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000" dirty="0"/>
              <a:t>#include &lt;</a:t>
            </a:r>
            <a:r>
              <a:rPr lang="en-US" altLang="ko-KR" sz="1000" dirty="0" err="1"/>
              <a:t>iostream</a:t>
            </a:r>
            <a:r>
              <a:rPr lang="en-US" altLang="ko-KR" sz="1000" dirty="0"/>
              <a:t>&gt;</a:t>
            </a:r>
          </a:p>
          <a:p>
            <a:pPr defTabSz="180000" fontAlgn="base" latinLnBrk="0"/>
            <a:r>
              <a:rPr lang="en-US" altLang="ko-KR" sz="1000" dirty="0"/>
              <a:t>using namespace </a:t>
            </a:r>
            <a:r>
              <a:rPr lang="en-US" altLang="ko-KR" sz="1000" dirty="0" err="1"/>
              <a:t>std</a:t>
            </a:r>
            <a:r>
              <a:rPr lang="en-US" altLang="ko-KR" sz="1000" dirty="0"/>
              <a:t>;</a:t>
            </a:r>
          </a:p>
          <a:p>
            <a:pPr defTabSz="180000" fontAlgn="base" latinLnBrk="0"/>
            <a:endParaRPr lang="en-US" altLang="ko-KR" sz="1000" dirty="0"/>
          </a:p>
          <a:p>
            <a:pPr defTabSz="180000" fontAlgn="base" latinLnBrk="0"/>
            <a:r>
              <a:rPr lang="en-US" altLang="ko-KR" sz="1000" b="1" dirty="0">
                <a:solidFill>
                  <a:srgbClr val="FF0000"/>
                </a:solidFill>
              </a:rPr>
              <a:t>class Shape </a:t>
            </a:r>
            <a:r>
              <a:rPr lang="en-US" altLang="ko-KR" sz="1000" dirty="0"/>
              <a:t>{</a:t>
            </a:r>
          </a:p>
          <a:p>
            <a:pPr defTabSz="180000" fontAlgn="base" latinLnBrk="0"/>
            <a:r>
              <a:rPr lang="en-US" altLang="ko-KR" sz="1000" dirty="0"/>
              <a:t>public:</a:t>
            </a:r>
          </a:p>
          <a:p>
            <a:pPr defTabSz="180000" fontAlgn="base" latinLnBrk="0"/>
            <a:r>
              <a:rPr lang="en-US" altLang="ko-KR" sz="1000" dirty="0"/>
              <a:t>	</a:t>
            </a:r>
            <a:r>
              <a:rPr lang="en-US" altLang="ko-KR" sz="1000" b="1" dirty="0"/>
              <a:t>void paint() </a:t>
            </a:r>
            <a:r>
              <a:rPr lang="en-US" altLang="ko-KR" sz="1000" dirty="0"/>
              <a:t>{ </a:t>
            </a:r>
          </a:p>
          <a:p>
            <a:pPr defTabSz="180000" fontAlgn="base" latinLnBrk="0"/>
            <a:r>
              <a:rPr lang="en-US" altLang="ko-KR" sz="1000" dirty="0"/>
              <a:t>		draw(); </a:t>
            </a:r>
          </a:p>
          <a:p>
            <a:pPr defTabSz="180000" fontAlgn="base" latinLnBrk="0"/>
            <a:r>
              <a:rPr lang="en-US" altLang="ko-KR" sz="1000" dirty="0"/>
              <a:t>	}</a:t>
            </a:r>
          </a:p>
          <a:p>
            <a:pPr defTabSz="180000" fontAlgn="base" latinLnBrk="0"/>
            <a:r>
              <a:rPr lang="en-US" altLang="ko-KR" sz="1000" dirty="0"/>
              <a:t>	</a:t>
            </a:r>
            <a:r>
              <a:rPr lang="en-US" altLang="ko-KR" sz="1000" b="1" dirty="0"/>
              <a:t>virtual void draw() </a:t>
            </a:r>
            <a:r>
              <a:rPr lang="en-US" altLang="ko-KR" sz="1000" dirty="0"/>
              <a:t>{ </a:t>
            </a:r>
          </a:p>
          <a:p>
            <a:pPr defTabSz="180000" fontAlgn="base" latinLnBrk="0"/>
            <a:r>
              <a:rPr lang="en-US" altLang="ko-KR" sz="1000" dirty="0"/>
              <a:t>		</a:t>
            </a:r>
            <a:r>
              <a:rPr lang="en-US" altLang="ko-KR" sz="1000" dirty="0" err="1"/>
              <a:t>cout</a:t>
            </a:r>
            <a:r>
              <a:rPr lang="en-US" altLang="ko-KR" sz="1000" dirty="0"/>
              <a:t> &lt;&lt; "Shape::draw() called" &lt;&lt; </a:t>
            </a:r>
            <a:r>
              <a:rPr lang="en-US" altLang="ko-KR" sz="1000" dirty="0" err="1"/>
              <a:t>endl</a:t>
            </a:r>
            <a:r>
              <a:rPr lang="en-US" altLang="ko-KR" sz="1000" dirty="0"/>
              <a:t>; </a:t>
            </a:r>
          </a:p>
          <a:p>
            <a:pPr defTabSz="180000" fontAlgn="base" latinLnBrk="0"/>
            <a:r>
              <a:rPr lang="en-US" altLang="ko-KR" sz="1000" dirty="0"/>
              <a:t>	}</a:t>
            </a:r>
          </a:p>
          <a:p>
            <a:pPr defTabSz="180000" fontAlgn="base" latinLnBrk="0"/>
            <a:r>
              <a:rPr lang="en-US" altLang="ko-KR" sz="1000" dirty="0"/>
              <a:t>};</a:t>
            </a:r>
          </a:p>
          <a:p>
            <a:pPr defTabSz="180000" fontAlgn="base" latinLnBrk="0"/>
            <a:endParaRPr lang="en-US" altLang="ko-KR" sz="1000" dirty="0"/>
          </a:p>
          <a:p>
            <a:pPr defTabSz="180000" fontAlgn="base" latinLnBrk="0"/>
            <a:r>
              <a:rPr lang="en-US" altLang="ko-KR" sz="1000" dirty="0" err="1"/>
              <a:t>int</a:t>
            </a:r>
            <a:r>
              <a:rPr lang="en-US" altLang="ko-KR" sz="1000" dirty="0"/>
              <a:t> main() {</a:t>
            </a:r>
          </a:p>
          <a:p>
            <a:pPr defTabSz="180000" fontAlgn="base" latinLnBrk="0"/>
            <a:r>
              <a:rPr lang="en-US" altLang="ko-KR" sz="1000" dirty="0"/>
              <a:t>	Shape *</a:t>
            </a:r>
            <a:r>
              <a:rPr lang="en-US" altLang="ko-KR" sz="1000" dirty="0" err="1"/>
              <a:t>pShape</a:t>
            </a:r>
            <a:r>
              <a:rPr lang="en-US" altLang="ko-KR" sz="1000" dirty="0"/>
              <a:t> = </a:t>
            </a:r>
            <a:r>
              <a:rPr lang="en-US" altLang="ko-KR" sz="1000" b="1" dirty="0">
                <a:solidFill>
                  <a:srgbClr val="0070C0"/>
                </a:solidFill>
              </a:rPr>
              <a:t>new Shape();</a:t>
            </a:r>
          </a:p>
          <a:p>
            <a:pPr defTabSz="180000" fontAlgn="base" latinLnBrk="0"/>
            <a:r>
              <a:rPr lang="en-US" altLang="ko-KR" sz="1000" dirty="0"/>
              <a:t>	</a:t>
            </a:r>
            <a:r>
              <a:rPr lang="en-US" altLang="ko-KR" sz="1000" b="1" dirty="0" err="1"/>
              <a:t>pShape</a:t>
            </a:r>
            <a:r>
              <a:rPr lang="en-US" altLang="ko-KR" sz="1000" b="1" dirty="0"/>
              <a:t>-&gt;paint(); </a:t>
            </a:r>
          </a:p>
          <a:p>
            <a:pPr defTabSz="180000" fontAlgn="base" latinLnBrk="0"/>
            <a:r>
              <a:rPr lang="en-US" altLang="ko-KR" sz="1000" dirty="0"/>
              <a:t>	delete </a:t>
            </a:r>
            <a:r>
              <a:rPr lang="en-US" altLang="ko-KR" sz="1000" dirty="0" err="1"/>
              <a:t>pShape</a:t>
            </a:r>
            <a:r>
              <a:rPr lang="en-US" altLang="ko-KR" sz="1000" dirty="0"/>
              <a:t>;</a:t>
            </a:r>
          </a:p>
          <a:p>
            <a:pPr defTabSz="180000" fontAlgn="base" latinLnBrk="0"/>
            <a:r>
              <a:rPr lang="en-US" altLang="ko-KR" sz="1000" dirty="0"/>
              <a:t>}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755578" y="4207540"/>
            <a:ext cx="3384376" cy="246221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>
            <a:spAutoFit/>
          </a:bodyPr>
          <a:lstStyle/>
          <a:p>
            <a:pPr fontAlgn="base"/>
            <a:r>
              <a:rPr lang="en-US" altLang="ko-KR" sz="1000" dirty="0"/>
              <a:t>Shape::draw() called</a:t>
            </a:r>
          </a:p>
        </p:txBody>
      </p:sp>
      <p:sp>
        <p:nvSpPr>
          <p:cNvPr id="9" name="자유형 8"/>
          <p:cNvSpPr/>
          <p:nvPr/>
        </p:nvSpPr>
        <p:spPr>
          <a:xfrm>
            <a:off x="1590484" y="2316027"/>
            <a:ext cx="792089" cy="288032"/>
          </a:xfrm>
          <a:custGeom>
            <a:avLst/>
            <a:gdLst>
              <a:gd name="connsiteX0" fmla="*/ 0 w 498450"/>
              <a:gd name="connsiteY0" fmla="*/ 0 h 353291"/>
              <a:gd name="connsiteX1" fmla="*/ 467591 w 498450"/>
              <a:gd name="connsiteY1" fmla="*/ 145473 h 353291"/>
              <a:gd name="connsiteX2" fmla="*/ 415637 w 498450"/>
              <a:gd name="connsiteY2" fmla="*/ 353291 h 3532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8450" h="353291">
                <a:moveTo>
                  <a:pt x="0" y="0"/>
                </a:moveTo>
                <a:cubicBezTo>
                  <a:pt x="199159" y="43295"/>
                  <a:pt x="398318" y="86591"/>
                  <a:pt x="467591" y="145473"/>
                </a:cubicBezTo>
                <a:cubicBezTo>
                  <a:pt x="536864" y="204355"/>
                  <a:pt x="476250" y="278823"/>
                  <a:pt x="415637" y="353291"/>
                </a:cubicBezTo>
              </a:path>
            </a:pathLst>
          </a:custGeom>
          <a:noFill/>
          <a:ln w="12700">
            <a:solidFill>
              <a:srgbClr val="FF0000"/>
            </a:solidFill>
            <a:prstDash val="solid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1" name="직사각형 10"/>
          <p:cNvSpPr/>
          <p:nvPr/>
        </p:nvSpPr>
        <p:spPr>
          <a:xfrm>
            <a:off x="4758838" y="152153"/>
            <a:ext cx="3384375" cy="393954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000" dirty="0"/>
              <a:t>#include &lt;</a:t>
            </a:r>
            <a:r>
              <a:rPr lang="en-US" altLang="ko-KR" sz="1000" dirty="0" err="1"/>
              <a:t>iostream</a:t>
            </a:r>
            <a:r>
              <a:rPr lang="en-US" altLang="ko-KR" sz="1000" dirty="0"/>
              <a:t>&gt;</a:t>
            </a:r>
          </a:p>
          <a:p>
            <a:pPr defTabSz="180000" fontAlgn="base" latinLnBrk="0"/>
            <a:r>
              <a:rPr lang="en-US" altLang="ko-KR" sz="1000" dirty="0"/>
              <a:t>using namespace </a:t>
            </a:r>
            <a:r>
              <a:rPr lang="en-US" altLang="ko-KR" sz="1000" dirty="0" err="1"/>
              <a:t>std</a:t>
            </a:r>
            <a:r>
              <a:rPr lang="en-US" altLang="ko-KR" sz="1000" dirty="0"/>
              <a:t>;</a:t>
            </a:r>
          </a:p>
          <a:p>
            <a:pPr defTabSz="180000" fontAlgn="base" latinLnBrk="0"/>
            <a:endParaRPr lang="en-US" altLang="ko-KR" sz="1000" dirty="0"/>
          </a:p>
          <a:p>
            <a:pPr defTabSz="180000" fontAlgn="base" latinLnBrk="0"/>
            <a:r>
              <a:rPr lang="en-US" altLang="ko-KR" sz="1000" b="1" dirty="0">
                <a:solidFill>
                  <a:srgbClr val="FF0000"/>
                </a:solidFill>
              </a:rPr>
              <a:t>class Shape </a:t>
            </a:r>
            <a:r>
              <a:rPr lang="en-US" altLang="ko-KR" sz="1000" dirty="0"/>
              <a:t>{</a:t>
            </a:r>
          </a:p>
          <a:p>
            <a:pPr defTabSz="180000" fontAlgn="base" latinLnBrk="0"/>
            <a:r>
              <a:rPr lang="en-US" altLang="ko-KR" sz="1000" dirty="0"/>
              <a:t>public:</a:t>
            </a:r>
          </a:p>
          <a:p>
            <a:pPr defTabSz="180000" fontAlgn="base" latinLnBrk="0"/>
            <a:r>
              <a:rPr lang="en-US" altLang="ko-KR" sz="1000" dirty="0"/>
              <a:t>	</a:t>
            </a:r>
            <a:r>
              <a:rPr lang="en-US" altLang="ko-KR" sz="1000" b="1" dirty="0"/>
              <a:t>void paint() </a:t>
            </a:r>
            <a:r>
              <a:rPr lang="en-US" altLang="ko-KR" sz="1000" dirty="0"/>
              <a:t>{ </a:t>
            </a:r>
          </a:p>
          <a:p>
            <a:pPr defTabSz="180000" fontAlgn="base" latinLnBrk="0"/>
            <a:r>
              <a:rPr lang="en-US" altLang="ko-KR" sz="1000" dirty="0"/>
              <a:t>		draw(); </a:t>
            </a:r>
          </a:p>
          <a:p>
            <a:pPr defTabSz="180000" fontAlgn="base" latinLnBrk="0"/>
            <a:r>
              <a:rPr lang="en-US" altLang="ko-KR" sz="1000" dirty="0"/>
              <a:t>	}</a:t>
            </a:r>
          </a:p>
          <a:p>
            <a:pPr defTabSz="180000" fontAlgn="base" latinLnBrk="0"/>
            <a:r>
              <a:rPr lang="en-US" altLang="ko-KR" sz="1000" dirty="0"/>
              <a:t>	</a:t>
            </a:r>
            <a:r>
              <a:rPr lang="en-US" altLang="ko-KR" sz="1000" b="1" dirty="0"/>
              <a:t>virtual void draw() </a:t>
            </a:r>
            <a:r>
              <a:rPr lang="en-US" altLang="ko-KR" sz="1000" dirty="0"/>
              <a:t>{ </a:t>
            </a:r>
          </a:p>
          <a:p>
            <a:pPr defTabSz="180000" fontAlgn="base" latinLnBrk="0"/>
            <a:r>
              <a:rPr lang="en-US" altLang="ko-KR" sz="1000" dirty="0"/>
              <a:t>		</a:t>
            </a:r>
            <a:r>
              <a:rPr lang="en-US" altLang="ko-KR" sz="1000" dirty="0" err="1"/>
              <a:t>cout</a:t>
            </a:r>
            <a:r>
              <a:rPr lang="en-US" altLang="ko-KR" sz="1000" dirty="0"/>
              <a:t> &lt;&lt; "Shape::draw() called" &lt;&lt; </a:t>
            </a:r>
            <a:r>
              <a:rPr lang="en-US" altLang="ko-KR" sz="1000" dirty="0" err="1"/>
              <a:t>endl</a:t>
            </a:r>
            <a:r>
              <a:rPr lang="en-US" altLang="ko-KR" sz="1000" dirty="0"/>
              <a:t>; </a:t>
            </a:r>
          </a:p>
          <a:p>
            <a:pPr defTabSz="180000" fontAlgn="base" latinLnBrk="0"/>
            <a:r>
              <a:rPr lang="en-US" altLang="ko-KR" sz="1000" dirty="0"/>
              <a:t>	}</a:t>
            </a:r>
          </a:p>
          <a:p>
            <a:pPr defTabSz="180000" fontAlgn="base" latinLnBrk="0"/>
            <a:r>
              <a:rPr lang="en-US" altLang="ko-KR" sz="1000" dirty="0"/>
              <a:t>};</a:t>
            </a:r>
          </a:p>
          <a:p>
            <a:pPr defTabSz="180000" fontAlgn="base" latinLnBrk="0"/>
            <a:endParaRPr lang="en-US" altLang="ko-KR" sz="1000" dirty="0"/>
          </a:p>
          <a:p>
            <a:pPr defTabSz="180000" fontAlgn="base" latinLnBrk="0"/>
            <a:r>
              <a:rPr lang="en-US" altLang="ko-KR" sz="1000" b="1" dirty="0">
                <a:solidFill>
                  <a:srgbClr val="FF0000"/>
                </a:solidFill>
              </a:rPr>
              <a:t>class Circle : public Shape </a:t>
            </a:r>
            <a:r>
              <a:rPr lang="en-US" altLang="ko-KR" sz="1000" dirty="0"/>
              <a:t>{</a:t>
            </a:r>
          </a:p>
          <a:p>
            <a:pPr defTabSz="180000" fontAlgn="base" latinLnBrk="0"/>
            <a:r>
              <a:rPr lang="en-US" altLang="ko-KR" sz="1000" dirty="0"/>
              <a:t>public:</a:t>
            </a:r>
          </a:p>
          <a:p>
            <a:pPr defTabSz="180000" fontAlgn="base" latinLnBrk="0"/>
            <a:r>
              <a:rPr lang="en-US" altLang="ko-KR" sz="1000" dirty="0"/>
              <a:t>	</a:t>
            </a:r>
            <a:r>
              <a:rPr lang="en-US" altLang="ko-KR" sz="1000" b="1" dirty="0"/>
              <a:t>virtual void draw() </a:t>
            </a:r>
            <a:r>
              <a:rPr lang="en-US" altLang="ko-KR" sz="1000" dirty="0"/>
              <a:t>{ </a:t>
            </a:r>
          </a:p>
          <a:p>
            <a:pPr defTabSz="180000" fontAlgn="base" latinLnBrk="0"/>
            <a:r>
              <a:rPr lang="en-US" altLang="ko-KR" sz="1000" dirty="0"/>
              <a:t>		</a:t>
            </a:r>
            <a:r>
              <a:rPr lang="en-US" altLang="ko-KR" sz="1000" dirty="0" err="1"/>
              <a:t>cout</a:t>
            </a:r>
            <a:r>
              <a:rPr lang="en-US" altLang="ko-KR" sz="1000" dirty="0"/>
              <a:t> &lt;&lt; "Circle::draw() called" &lt;&lt; </a:t>
            </a:r>
            <a:r>
              <a:rPr lang="en-US" altLang="ko-KR" sz="1000" dirty="0" err="1"/>
              <a:t>endl</a:t>
            </a:r>
            <a:r>
              <a:rPr lang="en-US" altLang="ko-KR" sz="1000" dirty="0"/>
              <a:t>;</a:t>
            </a:r>
          </a:p>
          <a:p>
            <a:pPr defTabSz="180000" fontAlgn="base" latinLnBrk="0"/>
            <a:r>
              <a:rPr lang="en-US" altLang="ko-KR" sz="1000" dirty="0"/>
              <a:t>	}</a:t>
            </a:r>
          </a:p>
          <a:p>
            <a:pPr defTabSz="180000" fontAlgn="base" latinLnBrk="0"/>
            <a:r>
              <a:rPr lang="en-US" altLang="ko-KR" sz="1000" dirty="0"/>
              <a:t>};</a:t>
            </a:r>
          </a:p>
          <a:p>
            <a:pPr defTabSz="180000" fontAlgn="base" latinLnBrk="0"/>
            <a:endParaRPr lang="en-US" altLang="ko-KR" sz="1000" dirty="0"/>
          </a:p>
          <a:p>
            <a:pPr defTabSz="180000" fontAlgn="base" latinLnBrk="0"/>
            <a:r>
              <a:rPr lang="en-US" altLang="ko-KR" sz="1000" dirty="0" err="1"/>
              <a:t>int</a:t>
            </a:r>
            <a:r>
              <a:rPr lang="en-US" altLang="ko-KR" sz="1000" dirty="0"/>
              <a:t> main() {</a:t>
            </a:r>
          </a:p>
          <a:p>
            <a:pPr defTabSz="180000" fontAlgn="base" latinLnBrk="0"/>
            <a:r>
              <a:rPr lang="en-US" altLang="ko-KR" sz="1000" dirty="0"/>
              <a:t>	Shape *</a:t>
            </a:r>
            <a:r>
              <a:rPr lang="en-US" altLang="ko-KR" sz="1000" dirty="0" err="1"/>
              <a:t>pShape</a:t>
            </a:r>
            <a:r>
              <a:rPr lang="en-US" altLang="ko-KR" sz="1000" dirty="0"/>
              <a:t> = </a:t>
            </a:r>
            <a:r>
              <a:rPr lang="en-US" altLang="ko-KR" sz="1000" b="1" dirty="0">
                <a:solidFill>
                  <a:srgbClr val="0070C0"/>
                </a:solidFill>
              </a:rPr>
              <a:t>new Circle(); // </a:t>
            </a:r>
            <a:r>
              <a:rPr lang="ko-KR" altLang="en-US" sz="1000" b="1" dirty="0" err="1">
                <a:solidFill>
                  <a:srgbClr val="0070C0"/>
                </a:solidFill>
              </a:rPr>
              <a:t>업캐스팅</a:t>
            </a:r>
            <a:endParaRPr lang="en-US" altLang="ko-KR" sz="1000" b="1" dirty="0">
              <a:solidFill>
                <a:srgbClr val="0070C0"/>
              </a:solidFill>
            </a:endParaRPr>
          </a:p>
          <a:p>
            <a:pPr defTabSz="180000" fontAlgn="base" latinLnBrk="0"/>
            <a:r>
              <a:rPr lang="en-US" altLang="ko-KR" sz="1000" dirty="0"/>
              <a:t>	</a:t>
            </a:r>
            <a:r>
              <a:rPr lang="en-US" altLang="ko-KR" sz="1000" b="1" dirty="0" err="1"/>
              <a:t>pShape</a:t>
            </a:r>
            <a:r>
              <a:rPr lang="en-US" altLang="ko-KR" sz="1000" b="1" dirty="0"/>
              <a:t>-&gt;paint();</a:t>
            </a:r>
            <a:r>
              <a:rPr lang="en-US" altLang="ko-KR" sz="1000" dirty="0"/>
              <a:t> </a:t>
            </a:r>
          </a:p>
          <a:p>
            <a:pPr defTabSz="180000" fontAlgn="base" latinLnBrk="0"/>
            <a:r>
              <a:rPr lang="en-US" altLang="ko-KR" sz="1000" dirty="0"/>
              <a:t>	delete </a:t>
            </a:r>
            <a:r>
              <a:rPr lang="en-US" altLang="ko-KR" sz="1000" dirty="0" err="1"/>
              <a:t>pShape</a:t>
            </a:r>
            <a:r>
              <a:rPr lang="en-US" altLang="ko-KR" sz="1000" dirty="0"/>
              <a:t>; </a:t>
            </a:r>
          </a:p>
          <a:p>
            <a:pPr defTabSz="180000" fontAlgn="base" latinLnBrk="0"/>
            <a:r>
              <a:rPr lang="en-US" altLang="ko-KR" sz="1000" dirty="0"/>
              <a:t>}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4758839" y="4207540"/>
            <a:ext cx="3384374" cy="246221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>
            <a:spAutoFit/>
          </a:bodyPr>
          <a:lstStyle/>
          <a:p>
            <a:pPr fontAlgn="base"/>
            <a:r>
              <a:rPr lang="en-US" altLang="ko-KR" sz="1000" dirty="0"/>
              <a:t>Circle::draw() called</a:t>
            </a:r>
          </a:p>
        </p:txBody>
      </p:sp>
      <p:sp>
        <p:nvSpPr>
          <p:cNvPr id="14" name="모서리가 둥근 사각형 설명선 13"/>
          <p:cNvSpPr/>
          <p:nvPr/>
        </p:nvSpPr>
        <p:spPr>
          <a:xfrm>
            <a:off x="6847069" y="610062"/>
            <a:ext cx="2117419" cy="442674"/>
          </a:xfrm>
          <a:prstGeom prst="wedgeRoundRectCallout">
            <a:avLst>
              <a:gd name="adj1" fmla="val -58134"/>
              <a:gd name="adj2" fmla="val 10048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>
                <a:solidFill>
                  <a:schemeClr val="tx1"/>
                </a:solidFill>
              </a:rPr>
              <a:t>기본 클래스에서 파생 클래스의 함수를 호출하게 되는 사례</a:t>
            </a:r>
          </a:p>
        </p:txBody>
      </p:sp>
      <p:sp>
        <p:nvSpPr>
          <p:cNvPr id="19" name="곱셈 기호 18"/>
          <p:cNvSpPr/>
          <p:nvPr/>
        </p:nvSpPr>
        <p:spPr>
          <a:xfrm>
            <a:off x="6179650" y="1196752"/>
            <a:ext cx="333467" cy="309042"/>
          </a:xfrm>
          <a:prstGeom prst="mathMultiply">
            <a:avLst>
              <a:gd name="adj1" fmla="val 4996"/>
            </a:avLst>
          </a:prstGeom>
          <a:solidFill>
            <a:srgbClr val="FF00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53" name="자유형 52"/>
          <p:cNvSpPr/>
          <p:nvPr/>
        </p:nvSpPr>
        <p:spPr>
          <a:xfrm>
            <a:off x="353813" y="2110799"/>
            <a:ext cx="644243" cy="1534225"/>
          </a:xfrm>
          <a:custGeom>
            <a:avLst/>
            <a:gdLst>
              <a:gd name="connsiteX0" fmla="*/ 633852 w 644243"/>
              <a:gd name="connsiteY0" fmla="*/ 1839190 h 1839190"/>
              <a:gd name="connsiteX1" fmla="*/ 7 w 644243"/>
              <a:gd name="connsiteY1" fmla="*/ 893618 h 1839190"/>
              <a:gd name="connsiteX2" fmla="*/ 644243 w 644243"/>
              <a:gd name="connsiteY2" fmla="*/ 0 h 1839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44243" h="1839190">
                <a:moveTo>
                  <a:pt x="633852" y="1839190"/>
                </a:moveTo>
                <a:cubicBezTo>
                  <a:pt x="316063" y="1519670"/>
                  <a:pt x="-1725" y="1200150"/>
                  <a:pt x="7" y="893618"/>
                </a:cubicBezTo>
                <a:cubicBezTo>
                  <a:pt x="1739" y="587086"/>
                  <a:pt x="322991" y="293543"/>
                  <a:pt x="644243" y="0"/>
                </a:cubicBezTo>
              </a:path>
            </a:pathLst>
          </a:custGeom>
          <a:noFill/>
          <a:ln w="127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54" name="자유형 53"/>
          <p:cNvSpPr/>
          <p:nvPr/>
        </p:nvSpPr>
        <p:spPr>
          <a:xfrm>
            <a:off x="4447806" y="1052736"/>
            <a:ext cx="561141" cy="2592288"/>
          </a:xfrm>
          <a:custGeom>
            <a:avLst/>
            <a:gdLst>
              <a:gd name="connsiteX0" fmla="*/ 540359 w 561141"/>
              <a:gd name="connsiteY0" fmla="*/ 3138054 h 3138054"/>
              <a:gd name="connsiteX1" fmla="*/ 32 w 561141"/>
              <a:gd name="connsiteY1" fmla="*/ 1226127 h 3138054"/>
              <a:gd name="connsiteX2" fmla="*/ 561141 w 561141"/>
              <a:gd name="connsiteY2" fmla="*/ 0 h 3138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61141" h="3138054">
                <a:moveTo>
                  <a:pt x="540359" y="3138054"/>
                </a:moveTo>
                <a:cubicBezTo>
                  <a:pt x="268463" y="2443595"/>
                  <a:pt x="-3432" y="1749136"/>
                  <a:pt x="32" y="1226127"/>
                </a:cubicBezTo>
                <a:cubicBezTo>
                  <a:pt x="3496" y="703118"/>
                  <a:pt x="282318" y="351559"/>
                  <a:pt x="561141" y="0"/>
                </a:cubicBezTo>
              </a:path>
            </a:pathLst>
          </a:custGeom>
          <a:noFill/>
          <a:ln w="127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6" name="자유형 5"/>
          <p:cNvSpPr/>
          <p:nvPr/>
        </p:nvSpPr>
        <p:spPr>
          <a:xfrm>
            <a:off x="5619158" y="1201271"/>
            <a:ext cx="2277445" cy="1371600"/>
          </a:xfrm>
          <a:custGeom>
            <a:avLst/>
            <a:gdLst>
              <a:gd name="connsiteX0" fmla="*/ 0 w 2277445"/>
              <a:gd name="connsiteY0" fmla="*/ 0 h 1371600"/>
              <a:gd name="connsiteX1" fmla="*/ 2268071 w 2277445"/>
              <a:gd name="connsiteY1" fmla="*/ 367553 h 1371600"/>
              <a:gd name="connsiteX2" fmla="*/ 654424 w 2277445"/>
              <a:gd name="connsiteY2" fmla="*/ 137160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77445" h="1371600">
                <a:moveTo>
                  <a:pt x="0" y="0"/>
                </a:moveTo>
                <a:cubicBezTo>
                  <a:pt x="1079500" y="69476"/>
                  <a:pt x="2159000" y="138953"/>
                  <a:pt x="2268071" y="367553"/>
                </a:cubicBezTo>
                <a:cubicBezTo>
                  <a:pt x="2377142" y="596153"/>
                  <a:pt x="1515783" y="983876"/>
                  <a:pt x="654424" y="1371600"/>
                </a:cubicBez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자유형 50"/>
          <p:cNvSpPr/>
          <p:nvPr/>
        </p:nvSpPr>
        <p:spPr>
          <a:xfrm>
            <a:off x="5622934" y="1196752"/>
            <a:ext cx="740837" cy="288032"/>
          </a:xfrm>
          <a:custGeom>
            <a:avLst/>
            <a:gdLst>
              <a:gd name="connsiteX0" fmla="*/ 0 w 498450"/>
              <a:gd name="connsiteY0" fmla="*/ 0 h 353291"/>
              <a:gd name="connsiteX1" fmla="*/ 467591 w 498450"/>
              <a:gd name="connsiteY1" fmla="*/ 145473 h 353291"/>
              <a:gd name="connsiteX2" fmla="*/ 415637 w 498450"/>
              <a:gd name="connsiteY2" fmla="*/ 353291 h 3532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8450" h="353291">
                <a:moveTo>
                  <a:pt x="0" y="0"/>
                </a:moveTo>
                <a:cubicBezTo>
                  <a:pt x="199159" y="43295"/>
                  <a:pt x="398318" y="86591"/>
                  <a:pt x="467591" y="145473"/>
                </a:cubicBezTo>
                <a:cubicBezTo>
                  <a:pt x="536864" y="204355"/>
                  <a:pt x="476250" y="278823"/>
                  <a:pt x="415637" y="353291"/>
                </a:cubicBezTo>
              </a:path>
            </a:pathLst>
          </a:custGeom>
          <a:noFill/>
          <a:ln w="12700">
            <a:solidFill>
              <a:srgbClr val="FF0000"/>
            </a:solidFill>
            <a:prstDash val="solid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52" name="양쪽 모서리가 둥근 사각형 51"/>
          <p:cNvSpPr/>
          <p:nvPr/>
        </p:nvSpPr>
        <p:spPr>
          <a:xfrm rot="10800000">
            <a:off x="6134074" y="6043312"/>
            <a:ext cx="1233614" cy="451834"/>
          </a:xfrm>
          <a:prstGeom prst="round2SameRect">
            <a:avLst/>
          </a:prstGeom>
          <a:solidFill>
            <a:schemeClr val="accent1">
              <a:lumMod val="40000"/>
              <a:lumOff val="60000"/>
            </a:schemeClr>
          </a:solidFill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80000"/>
            <a:endParaRPr lang="ko-KR" altLang="en-US" sz="1000"/>
          </a:p>
        </p:txBody>
      </p:sp>
      <p:sp>
        <p:nvSpPr>
          <p:cNvPr id="55" name="양쪽 모서리가 둥근 사각형 54"/>
          <p:cNvSpPr/>
          <p:nvPr/>
        </p:nvSpPr>
        <p:spPr>
          <a:xfrm>
            <a:off x="6133877" y="5412996"/>
            <a:ext cx="1234975" cy="630318"/>
          </a:xfrm>
          <a:prstGeom prst="round2Same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56" name="TextBox 55"/>
          <p:cNvSpPr txBox="1"/>
          <p:nvPr/>
        </p:nvSpPr>
        <p:spPr>
          <a:xfrm>
            <a:off x="6122517" y="5700466"/>
            <a:ext cx="1003069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</a:rPr>
              <a:t>void draw()</a:t>
            </a:r>
            <a:endParaRPr lang="ko-KR" altLang="en-US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6162761" y="6146140"/>
            <a:ext cx="1106842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200" b="1" dirty="0"/>
              <a:t>void draw()</a:t>
            </a:r>
            <a:endParaRPr lang="ko-KR" altLang="en-US" sz="1200" b="1" dirty="0"/>
          </a:p>
        </p:txBody>
      </p:sp>
      <p:sp>
        <p:nvSpPr>
          <p:cNvPr id="58" name="TextBox 57"/>
          <p:cNvSpPr txBox="1"/>
          <p:nvPr/>
        </p:nvSpPr>
        <p:spPr>
          <a:xfrm>
            <a:off x="6363771" y="6495147"/>
            <a:ext cx="86433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new Circle()</a:t>
            </a:r>
            <a:endParaRPr lang="ko-KR" altLang="en-US" sz="1000" dirty="0"/>
          </a:p>
        </p:txBody>
      </p:sp>
      <p:sp>
        <p:nvSpPr>
          <p:cNvPr id="59" name="타원 58"/>
          <p:cNvSpPr/>
          <p:nvPr/>
        </p:nvSpPr>
        <p:spPr>
          <a:xfrm>
            <a:off x="6186741" y="6146118"/>
            <a:ext cx="1010943" cy="30779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60" name="TextBox 59"/>
          <p:cNvSpPr txBox="1"/>
          <p:nvPr/>
        </p:nvSpPr>
        <p:spPr>
          <a:xfrm>
            <a:off x="6122518" y="5451156"/>
            <a:ext cx="1003069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000" dirty="0"/>
              <a:t>void paint()</a:t>
            </a:r>
            <a:endParaRPr lang="ko-KR" altLang="en-US" sz="1000" dirty="0"/>
          </a:p>
        </p:txBody>
      </p:sp>
      <p:sp>
        <p:nvSpPr>
          <p:cNvPr id="61" name="모서리가 둥근 사각형 설명선 60"/>
          <p:cNvSpPr/>
          <p:nvPr/>
        </p:nvSpPr>
        <p:spPr>
          <a:xfrm>
            <a:off x="7760102" y="4831520"/>
            <a:ext cx="857856" cy="302091"/>
          </a:xfrm>
          <a:prstGeom prst="wedgeRoundRectCallout">
            <a:avLst>
              <a:gd name="adj1" fmla="val -125726"/>
              <a:gd name="adj2" fmla="val 22196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>
                <a:solidFill>
                  <a:schemeClr val="tx1"/>
                </a:solidFill>
              </a:rPr>
              <a:t>동적바인딩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62" name="모서리가 둥근 직사각형 61"/>
          <p:cNvSpPr/>
          <p:nvPr/>
        </p:nvSpPr>
        <p:spPr>
          <a:xfrm>
            <a:off x="2186194" y="5406620"/>
            <a:ext cx="1234975" cy="540067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63" name="TextBox 62"/>
          <p:cNvSpPr txBox="1"/>
          <p:nvPr/>
        </p:nvSpPr>
        <p:spPr>
          <a:xfrm>
            <a:off x="2174834" y="5694090"/>
            <a:ext cx="1003069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000" dirty="0"/>
              <a:t>void draw()</a:t>
            </a:r>
            <a:endParaRPr lang="ko-KR" altLang="en-US" sz="1000" dirty="0"/>
          </a:p>
        </p:txBody>
      </p:sp>
      <p:sp>
        <p:nvSpPr>
          <p:cNvPr id="64" name="오른쪽 중괄호 63"/>
          <p:cNvSpPr/>
          <p:nvPr/>
        </p:nvSpPr>
        <p:spPr>
          <a:xfrm>
            <a:off x="3444209" y="5480170"/>
            <a:ext cx="144016" cy="459577"/>
          </a:xfrm>
          <a:prstGeom prst="rightBrace">
            <a:avLst>
              <a:gd name="adj1" fmla="val 3184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000" dirty="0"/>
          </a:p>
        </p:txBody>
      </p:sp>
      <p:sp>
        <p:nvSpPr>
          <p:cNvPr id="65" name="TextBox 64"/>
          <p:cNvSpPr txBox="1"/>
          <p:nvPr/>
        </p:nvSpPr>
        <p:spPr>
          <a:xfrm>
            <a:off x="3588225" y="5524065"/>
            <a:ext cx="5405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Shape</a:t>
            </a:r>
          </a:p>
          <a:p>
            <a:r>
              <a:rPr lang="ko-KR" altLang="en-US" sz="1000" dirty="0"/>
              <a:t> 멤버</a:t>
            </a:r>
          </a:p>
        </p:txBody>
      </p:sp>
      <p:sp>
        <p:nvSpPr>
          <p:cNvPr id="66" name="직사각형 65"/>
          <p:cNvSpPr/>
          <p:nvPr/>
        </p:nvSpPr>
        <p:spPr>
          <a:xfrm>
            <a:off x="755578" y="5351993"/>
            <a:ext cx="6174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err="1"/>
              <a:t>pShape</a:t>
            </a:r>
            <a:endParaRPr lang="ko-KR" altLang="en-US" sz="1000" dirty="0"/>
          </a:p>
        </p:txBody>
      </p:sp>
      <p:sp>
        <p:nvSpPr>
          <p:cNvPr id="67" name="직사각형 66"/>
          <p:cNvSpPr/>
          <p:nvPr/>
        </p:nvSpPr>
        <p:spPr>
          <a:xfrm>
            <a:off x="1308256" y="5382519"/>
            <a:ext cx="358942" cy="216024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sym typeface="Wingdings"/>
              </a:rPr>
              <a:t>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2320111" y="5956497"/>
            <a:ext cx="89960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new Shape()</a:t>
            </a:r>
            <a:endParaRPr lang="ko-KR" altLang="en-US" sz="1000" dirty="0"/>
          </a:p>
        </p:txBody>
      </p:sp>
      <p:sp>
        <p:nvSpPr>
          <p:cNvPr id="69" name="자유형 68"/>
          <p:cNvSpPr/>
          <p:nvPr/>
        </p:nvSpPr>
        <p:spPr>
          <a:xfrm>
            <a:off x="1524117" y="5490210"/>
            <a:ext cx="646545" cy="0"/>
          </a:xfrm>
          <a:custGeom>
            <a:avLst/>
            <a:gdLst>
              <a:gd name="connsiteX0" fmla="*/ 0 w 646545"/>
              <a:gd name="connsiteY0" fmla="*/ 0 h 0"/>
              <a:gd name="connsiteX1" fmla="*/ 646545 w 646545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46545">
                <a:moveTo>
                  <a:pt x="0" y="0"/>
                </a:moveTo>
                <a:lnTo>
                  <a:pt x="646545" y="0"/>
                </a:lnTo>
              </a:path>
            </a:pathLst>
          </a:custGeom>
          <a:noFill/>
          <a:ln w="127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70" name="직사각형 69"/>
          <p:cNvSpPr/>
          <p:nvPr/>
        </p:nvSpPr>
        <p:spPr>
          <a:xfrm>
            <a:off x="4728376" y="5455064"/>
            <a:ext cx="6174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err="1"/>
              <a:t>pShape</a:t>
            </a:r>
            <a:endParaRPr lang="ko-KR" altLang="en-US" sz="1000" dirty="0"/>
          </a:p>
        </p:txBody>
      </p:sp>
      <p:sp>
        <p:nvSpPr>
          <p:cNvPr id="71" name="직사각형 70"/>
          <p:cNvSpPr/>
          <p:nvPr/>
        </p:nvSpPr>
        <p:spPr>
          <a:xfrm>
            <a:off x="5260945" y="5500940"/>
            <a:ext cx="358942" cy="216024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sym typeface="Wingdings"/>
              </a:rPr>
              <a:t>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72" name="자유형 71"/>
          <p:cNvSpPr/>
          <p:nvPr/>
        </p:nvSpPr>
        <p:spPr>
          <a:xfrm>
            <a:off x="5476806" y="5608631"/>
            <a:ext cx="646545" cy="0"/>
          </a:xfrm>
          <a:custGeom>
            <a:avLst/>
            <a:gdLst>
              <a:gd name="connsiteX0" fmla="*/ 0 w 646545"/>
              <a:gd name="connsiteY0" fmla="*/ 0 h 0"/>
              <a:gd name="connsiteX1" fmla="*/ 646545 w 646545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46545">
                <a:moveTo>
                  <a:pt x="0" y="0"/>
                </a:moveTo>
                <a:lnTo>
                  <a:pt x="646545" y="0"/>
                </a:lnTo>
              </a:path>
            </a:pathLst>
          </a:custGeom>
          <a:noFill/>
          <a:ln w="127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73" name="직사각형 72"/>
          <p:cNvSpPr/>
          <p:nvPr/>
        </p:nvSpPr>
        <p:spPr>
          <a:xfrm>
            <a:off x="5856098" y="4678141"/>
            <a:ext cx="1505540" cy="4001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pPr defTabSz="180000"/>
            <a:r>
              <a:rPr lang="en-US" altLang="ko-KR" sz="1000" dirty="0" err="1"/>
              <a:t>pShape</a:t>
            </a:r>
            <a:r>
              <a:rPr lang="en-US" altLang="ko-KR" sz="1000" dirty="0"/>
              <a:t> = new Circle();</a:t>
            </a:r>
          </a:p>
          <a:p>
            <a:pPr defTabSz="180000"/>
            <a:r>
              <a:rPr lang="en-US" altLang="ko-KR" sz="1000" dirty="0" err="1"/>
              <a:t>pShape</a:t>
            </a:r>
            <a:r>
              <a:rPr lang="en-US" altLang="ko-KR" sz="1000" dirty="0"/>
              <a:t>-&gt;</a:t>
            </a:r>
            <a:r>
              <a:rPr lang="en-US" altLang="ko-KR" sz="1000" b="1" dirty="0"/>
              <a:t>paint(); </a:t>
            </a:r>
            <a:endParaRPr lang="ko-KR" altLang="en-US" sz="1000" b="1" dirty="0"/>
          </a:p>
        </p:txBody>
      </p:sp>
      <p:sp>
        <p:nvSpPr>
          <p:cNvPr id="74" name="TextBox 73"/>
          <p:cNvSpPr txBox="1"/>
          <p:nvPr/>
        </p:nvSpPr>
        <p:spPr>
          <a:xfrm>
            <a:off x="2174835" y="5444780"/>
            <a:ext cx="1003069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000" dirty="0"/>
              <a:t>void paint()</a:t>
            </a:r>
            <a:endParaRPr lang="ko-KR" altLang="en-US" sz="1000" dirty="0"/>
          </a:p>
        </p:txBody>
      </p:sp>
      <p:sp>
        <p:nvSpPr>
          <p:cNvPr id="75" name="곱셈 기호 74"/>
          <p:cNvSpPr/>
          <p:nvPr/>
        </p:nvSpPr>
        <p:spPr>
          <a:xfrm>
            <a:off x="6903151" y="5622324"/>
            <a:ext cx="144016" cy="230085"/>
          </a:xfrm>
          <a:prstGeom prst="mathMultiply">
            <a:avLst>
              <a:gd name="adj1" fmla="val 4996"/>
            </a:avLst>
          </a:prstGeom>
          <a:solidFill>
            <a:srgbClr val="FF00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76" name="자유형 75"/>
          <p:cNvSpPr/>
          <p:nvPr/>
        </p:nvSpPr>
        <p:spPr>
          <a:xfrm>
            <a:off x="6847069" y="5555393"/>
            <a:ext cx="520620" cy="683243"/>
          </a:xfrm>
          <a:custGeom>
            <a:avLst/>
            <a:gdLst>
              <a:gd name="connsiteX0" fmla="*/ 0 w 668745"/>
              <a:gd name="connsiteY0" fmla="*/ 0 h 648586"/>
              <a:gd name="connsiteX1" fmla="*/ 659219 w 668745"/>
              <a:gd name="connsiteY1" fmla="*/ 287079 h 648586"/>
              <a:gd name="connsiteX2" fmla="*/ 329610 w 668745"/>
              <a:gd name="connsiteY2" fmla="*/ 648586 h 6485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68745" h="648586">
                <a:moveTo>
                  <a:pt x="0" y="0"/>
                </a:moveTo>
                <a:cubicBezTo>
                  <a:pt x="302142" y="89490"/>
                  <a:pt x="604284" y="178981"/>
                  <a:pt x="659219" y="287079"/>
                </a:cubicBezTo>
                <a:cubicBezTo>
                  <a:pt x="714154" y="395177"/>
                  <a:pt x="521882" y="521881"/>
                  <a:pt x="329610" y="648586"/>
                </a:cubicBezTo>
              </a:path>
            </a:pathLst>
          </a:custGeom>
          <a:noFill/>
          <a:ln w="12700">
            <a:solidFill>
              <a:srgbClr val="FF0000"/>
            </a:solidFill>
            <a:prstDash val="solid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77" name="자유형 76"/>
          <p:cNvSpPr/>
          <p:nvPr/>
        </p:nvSpPr>
        <p:spPr>
          <a:xfrm>
            <a:off x="6842638" y="5627401"/>
            <a:ext cx="141774" cy="233916"/>
          </a:xfrm>
          <a:custGeom>
            <a:avLst/>
            <a:gdLst>
              <a:gd name="connsiteX0" fmla="*/ 10633 w 265832"/>
              <a:gd name="connsiteY0" fmla="*/ 0 h 233916"/>
              <a:gd name="connsiteX1" fmla="*/ 265814 w 265832"/>
              <a:gd name="connsiteY1" fmla="*/ 148856 h 233916"/>
              <a:gd name="connsiteX2" fmla="*/ 0 w 265832"/>
              <a:gd name="connsiteY2" fmla="*/ 233916 h 233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5832" h="233916">
                <a:moveTo>
                  <a:pt x="10633" y="0"/>
                </a:moveTo>
                <a:cubicBezTo>
                  <a:pt x="139109" y="54935"/>
                  <a:pt x="267586" y="109870"/>
                  <a:pt x="265814" y="148856"/>
                </a:cubicBezTo>
                <a:cubicBezTo>
                  <a:pt x="264042" y="187842"/>
                  <a:pt x="132021" y="210879"/>
                  <a:pt x="0" y="233916"/>
                </a:cubicBezTo>
              </a:path>
            </a:pathLst>
          </a:custGeom>
          <a:noFill/>
          <a:ln w="12700">
            <a:solidFill>
              <a:srgbClr val="FF9F9F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78" name="자유형 77"/>
          <p:cNvSpPr/>
          <p:nvPr/>
        </p:nvSpPr>
        <p:spPr>
          <a:xfrm>
            <a:off x="2912072" y="5602612"/>
            <a:ext cx="265832" cy="233916"/>
          </a:xfrm>
          <a:custGeom>
            <a:avLst/>
            <a:gdLst>
              <a:gd name="connsiteX0" fmla="*/ 10633 w 265832"/>
              <a:gd name="connsiteY0" fmla="*/ 0 h 233916"/>
              <a:gd name="connsiteX1" fmla="*/ 265814 w 265832"/>
              <a:gd name="connsiteY1" fmla="*/ 148856 h 233916"/>
              <a:gd name="connsiteX2" fmla="*/ 0 w 265832"/>
              <a:gd name="connsiteY2" fmla="*/ 233916 h 233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5832" h="233916">
                <a:moveTo>
                  <a:pt x="10633" y="0"/>
                </a:moveTo>
                <a:cubicBezTo>
                  <a:pt x="139109" y="54935"/>
                  <a:pt x="267586" y="109870"/>
                  <a:pt x="265814" y="148856"/>
                </a:cubicBezTo>
                <a:cubicBezTo>
                  <a:pt x="264042" y="187842"/>
                  <a:pt x="132021" y="210879"/>
                  <a:pt x="0" y="233916"/>
                </a:cubicBezTo>
              </a:path>
            </a:pathLst>
          </a:custGeom>
          <a:noFill/>
          <a:ln w="12700">
            <a:solidFill>
              <a:srgbClr val="FF0000"/>
            </a:solidFill>
            <a:prstDash val="solid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79" name="직사각형 78"/>
          <p:cNvSpPr/>
          <p:nvPr/>
        </p:nvSpPr>
        <p:spPr>
          <a:xfrm>
            <a:off x="1880363" y="4666102"/>
            <a:ext cx="1540806" cy="4001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pPr defTabSz="180000"/>
            <a:r>
              <a:rPr lang="en-US" altLang="ko-KR" sz="1000" dirty="0" err="1"/>
              <a:t>pShape</a:t>
            </a:r>
            <a:r>
              <a:rPr lang="en-US" altLang="ko-KR" sz="1000" dirty="0"/>
              <a:t> = new Shape();</a:t>
            </a:r>
          </a:p>
          <a:p>
            <a:pPr defTabSz="180000"/>
            <a:r>
              <a:rPr lang="en-US" altLang="ko-KR" sz="1000" dirty="0" err="1"/>
              <a:t>pShape</a:t>
            </a:r>
            <a:r>
              <a:rPr lang="en-US" altLang="ko-KR" sz="1000" dirty="0"/>
              <a:t>-&gt;</a:t>
            </a:r>
            <a:r>
              <a:rPr lang="en-US" altLang="ko-KR" sz="1000" b="1" dirty="0"/>
              <a:t>paint(); </a:t>
            </a:r>
            <a:endParaRPr lang="ko-KR" altLang="en-US" sz="1000" b="1" dirty="0"/>
          </a:p>
        </p:txBody>
      </p:sp>
      <p:sp>
        <p:nvSpPr>
          <p:cNvPr id="80" name="오른쪽 중괄호 79"/>
          <p:cNvSpPr/>
          <p:nvPr/>
        </p:nvSpPr>
        <p:spPr>
          <a:xfrm>
            <a:off x="7410498" y="5483385"/>
            <a:ext cx="144016" cy="459577"/>
          </a:xfrm>
          <a:prstGeom prst="rightBrace">
            <a:avLst>
              <a:gd name="adj1" fmla="val 3184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000" dirty="0"/>
          </a:p>
        </p:txBody>
      </p:sp>
      <p:sp>
        <p:nvSpPr>
          <p:cNvPr id="81" name="TextBox 80"/>
          <p:cNvSpPr txBox="1"/>
          <p:nvPr/>
        </p:nvSpPr>
        <p:spPr>
          <a:xfrm>
            <a:off x="7554514" y="5527280"/>
            <a:ext cx="5405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Shape</a:t>
            </a:r>
          </a:p>
          <a:p>
            <a:r>
              <a:rPr lang="ko-KR" altLang="en-US" sz="1000" dirty="0"/>
              <a:t> 멤버</a:t>
            </a:r>
          </a:p>
        </p:txBody>
      </p:sp>
      <p:sp>
        <p:nvSpPr>
          <p:cNvPr id="83" name="오른쪽 중괄호 82"/>
          <p:cNvSpPr/>
          <p:nvPr/>
        </p:nvSpPr>
        <p:spPr>
          <a:xfrm>
            <a:off x="7393178" y="6031920"/>
            <a:ext cx="144016" cy="459577"/>
          </a:xfrm>
          <a:prstGeom prst="rightBrace">
            <a:avLst>
              <a:gd name="adj1" fmla="val 3184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000" dirty="0"/>
          </a:p>
        </p:txBody>
      </p:sp>
      <p:sp>
        <p:nvSpPr>
          <p:cNvPr id="84" name="TextBox 83"/>
          <p:cNvSpPr txBox="1"/>
          <p:nvPr/>
        </p:nvSpPr>
        <p:spPr>
          <a:xfrm>
            <a:off x="7537194" y="6075815"/>
            <a:ext cx="5052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Circle</a:t>
            </a:r>
          </a:p>
          <a:p>
            <a:r>
              <a:rPr lang="ko-KR" altLang="en-US" sz="1000" dirty="0"/>
              <a:t> 멤버</a:t>
            </a:r>
          </a:p>
        </p:txBody>
      </p:sp>
      <p:sp>
        <p:nvSpPr>
          <p:cNvPr id="85" name="자유형 84"/>
          <p:cNvSpPr/>
          <p:nvPr/>
        </p:nvSpPr>
        <p:spPr>
          <a:xfrm>
            <a:off x="2650766" y="5009950"/>
            <a:ext cx="152915" cy="522144"/>
          </a:xfrm>
          <a:custGeom>
            <a:avLst/>
            <a:gdLst>
              <a:gd name="connsiteX0" fmla="*/ 0 w 1155390"/>
              <a:gd name="connsiteY0" fmla="*/ 0 h 779318"/>
              <a:gd name="connsiteX1" fmla="*/ 342900 w 1155390"/>
              <a:gd name="connsiteY1" fmla="*/ 415637 h 779318"/>
              <a:gd name="connsiteX2" fmla="*/ 1028700 w 1155390"/>
              <a:gd name="connsiteY2" fmla="*/ 519546 h 779318"/>
              <a:gd name="connsiteX3" fmla="*/ 1153391 w 1155390"/>
              <a:gd name="connsiteY3" fmla="*/ 779318 h 7793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5390" h="779318">
                <a:moveTo>
                  <a:pt x="0" y="0"/>
                </a:moveTo>
                <a:cubicBezTo>
                  <a:pt x="85725" y="164523"/>
                  <a:pt x="171450" y="329046"/>
                  <a:pt x="342900" y="415637"/>
                </a:cubicBezTo>
                <a:cubicBezTo>
                  <a:pt x="514350" y="502228"/>
                  <a:pt x="893618" y="458933"/>
                  <a:pt x="1028700" y="519546"/>
                </a:cubicBezTo>
                <a:cubicBezTo>
                  <a:pt x="1163782" y="580160"/>
                  <a:pt x="1158586" y="679739"/>
                  <a:pt x="1153391" y="779318"/>
                </a:cubicBezTo>
              </a:path>
            </a:pathLst>
          </a:custGeom>
          <a:noFill/>
          <a:ln w="127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86" name="자유형 85"/>
          <p:cNvSpPr/>
          <p:nvPr/>
        </p:nvSpPr>
        <p:spPr>
          <a:xfrm>
            <a:off x="6624052" y="5009950"/>
            <a:ext cx="126827" cy="545443"/>
          </a:xfrm>
          <a:custGeom>
            <a:avLst/>
            <a:gdLst>
              <a:gd name="connsiteX0" fmla="*/ 0 w 1155390"/>
              <a:gd name="connsiteY0" fmla="*/ 0 h 779318"/>
              <a:gd name="connsiteX1" fmla="*/ 342900 w 1155390"/>
              <a:gd name="connsiteY1" fmla="*/ 415637 h 779318"/>
              <a:gd name="connsiteX2" fmla="*/ 1028700 w 1155390"/>
              <a:gd name="connsiteY2" fmla="*/ 519546 h 779318"/>
              <a:gd name="connsiteX3" fmla="*/ 1153391 w 1155390"/>
              <a:gd name="connsiteY3" fmla="*/ 779318 h 7793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5390" h="779318">
                <a:moveTo>
                  <a:pt x="0" y="0"/>
                </a:moveTo>
                <a:cubicBezTo>
                  <a:pt x="85725" y="164523"/>
                  <a:pt x="171450" y="329046"/>
                  <a:pt x="342900" y="415637"/>
                </a:cubicBezTo>
                <a:cubicBezTo>
                  <a:pt x="514350" y="502228"/>
                  <a:pt x="893618" y="458933"/>
                  <a:pt x="1028700" y="519546"/>
                </a:cubicBezTo>
                <a:cubicBezTo>
                  <a:pt x="1163782" y="580160"/>
                  <a:pt x="1158586" y="679739"/>
                  <a:pt x="1153391" y="779318"/>
                </a:cubicBezTo>
              </a:path>
            </a:pathLst>
          </a:custGeom>
          <a:noFill/>
          <a:ln w="127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</p:spTree>
    <p:extLst>
      <p:ext uri="{BB962C8B-B14F-4D97-AF65-F5344CB8AC3E}">
        <p14:creationId xmlns:p14="http://schemas.microsoft.com/office/powerpoint/2010/main" val="24996140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C++ </a:t>
            </a:r>
            <a:r>
              <a:rPr lang="ko-KR" altLang="en-US" dirty="0" err="1"/>
              <a:t>오버라이딩의</a:t>
            </a:r>
            <a:r>
              <a:rPr lang="ko-KR" altLang="en-US" dirty="0"/>
              <a:t> 특징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pPr/>
              <a:t>12</a:t>
            </a:fld>
            <a:endParaRPr lang="ko-KR" altLang="en-US" dirty="0"/>
          </a:p>
        </p:txBody>
      </p:sp>
      <p:sp>
        <p:nvSpPr>
          <p:cNvPr id="9" name="내용 개체 틀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ko-KR" altLang="en-US" dirty="0" err="1"/>
              <a:t>오버라이딩의</a:t>
            </a:r>
            <a:r>
              <a:rPr lang="ko-KR" altLang="en-US" dirty="0"/>
              <a:t> 성공 조건</a:t>
            </a:r>
            <a:endParaRPr lang="en-US" altLang="ko-KR" dirty="0"/>
          </a:p>
          <a:p>
            <a:pPr lvl="2"/>
            <a:r>
              <a:rPr lang="ko-KR" altLang="en-US" dirty="0"/>
              <a:t>가상 함수 이름</a:t>
            </a:r>
            <a:r>
              <a:rPr lang="en-US" altLang="ko-KR" dirty="0"/>
              <a:t>,</a:t>
            </a:r>
            <a:r>
              <a:rPr lang="ko-KR" altLang="en-US" dirty="0"/>
              <a:t> 매개 변수 타입과 개수</a:t>
            </a:r>
            <a:r>
              <a:rPr lang="en-US" altLang="ko-KR" dirty="0"/>
              <a:t>, </a:t>
            </a:r>
            <a:r>
              <a:rPr lang="ko-KR" altLang="en-US" dirty="0"/>
              <a:t>리턴 타입이 모두 일치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 err="1"/>
              <a:t>오버라이딩</a:t>
            </a:r>
            <a:r>
              <a:rPr lang="ko-KR" altLang="en-US" dirty="0"/>
              <a:t> 시 </a:t>
            </a:r>
            <a:r>
              <a:rPr lang="en-US" altLang="ko-KR" dirty="0"/>
              <a:t>virtual </a:t>
            </a:r>
            <a:r>
              <a:rPr lang="ko-KR" altLang="en-US" dirty="0"/>
              <a:t>지시어 생략 가능</a:t>
            </a:r>
            <a:endParaRPr lang="en-US" altLang="ko-KR" dirty="0"/>
          </a:p>
          <a:p>
            <a:pPr lvl="2"/>
            <a:r>
              <a:rPr lang="ko-KR" altLang="en-US" dirty="0"/>
              <a:t>가상 함수의 </a:t>
            </a:r>
            <a:r>
              <a:rPr lang="en-US" altLang="ko-KR" dirty="0"/>
              <a:t>virtual </a:t>
            </a:r>
            <a:r>
              <a:rPr lang="ko-KR" altLang="en-US" dirty="0"/>
              <a:t>지시어는 상속됨</a:t>
            </a:r>
            <a:r>
              <a:rPr lang="en-US" altLang="ko-KR" dirty="0"/>
              <a:t>, </a:t>
            </a:r>
            <a:r>
              <a:rPr lang="ko-KR" altLang="en-US" dirty="0"/>
              <a:t>파생 클래스에서 </a:t>
            </a:r>
            <a:r>
              <a:rPr lang="en-US" altLang="ko-KR" dirty="0"/>
              <a:t>virtual </a:t>
            </a:r>
            <a:r>
              <a:rPr lang="ko-KR" altLang="en-US" dirty="0"/>
              <a:t>생략 가능</a:t>
            </a:r>
            <a:endParaRPr lang="en-US" altLang="ko-KR" dirty="0"/>
          </a:p>
          <a:p>
            <a:pPr lvl="1"/>
            <a:r>
              <a:rPr lang="ko-KR" altLang="en-US" dirty="0"/>
              <a:t>가상 함수의 접근 지정</a:t>
            </a:r>
            <a:endParaRPr lang="en-US" altLang="ko-KR" dirty="0"/>
          </a:p>
          <a:p>
            <a:pPr lvl="2"/>
            <a:r>
              <a:rPr lang="en-US" altLang="ko-KR" dirty="0"/>
              <a:t>private, protected, public </a:t>
            </a:r>
            <a:r>
              <a:rPr lang="ko-KR" altLang="en-US" dirty="0"/>
              <a:t>중 자유롭게 지정 가능</a:t>
            </a:r>
            <a:endParaRPr lang="en-US" altLang="ko-KR" dirty="0"/>
          </a:p>
        </p:txBody>
      </p:sp>
      <p:sp>
        <p:nvSpPr>
          <p:cNvPr id="5" name="직사각형 4"/>
          <p:cNvSpPr/>
          <p:nvPr/>
        </p:nvSpPr>
        <p:spPr>
          <a:xfrm>
            <a:off x="467544" y="1565786"/>
            <a:ext cx="4293026" cy="24929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200" b="1" dirty="0"/>
              <a:t>class Base </a:t>
            </a:r>
            <a:r>
              <a:rPr lang="en-US" altLang="ko-KR" sz="1200" dirty="0"/>
              <a:t>{</a:t>
            </a:r>
          </a:p>
          <a:p>
            <a:pPr defTabSz="180000" fontAlgn="base" latinLnBrk="0"/>
            <a:r>
              <a:rPr lang="en-US" altLang="ko-KR" sz="1200" dirty="0"/>
              <a:t>public:</a:t>
            </a:r>
          </a:p>
          <a:p>
            <a:pPr defTabSz="180000" fontAlgn="base" latinLnBrk="0"/>
            <a:r>
              <a:rPr lang="en-US" altLang="ko-KR" sz="1200" dirty="0"/>
              <a:t>	virtual void fail(); </a:t>
            </a:r>
          </a:p>
          <a:p>
            <a:pPr defTabSz="180000" fontAlgn="base" latinLnBrk="0"/>
            <a:r>
              <a:rPr lang="en-US" altLang="ko-KR" sz="1200" dirty="0"/>
              <a:t>	virtual void success(); </a:t>
            </a:r>
          </a:p>
          <a:p>
            <a:pPr defTabSz="180000" fontAlgn="base" latinLnBrk="0"/>
            <a:r>
              <a:rPr lang="en-US" altLang="ko-KR" sz="1200" dirty="0"/>
              <a:t>	virtual void g(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);</a:t>
            </a:r>
          </a:p>
          <a:p>
            <a:pPr defTabSz="180000" fontAlgn="base" latinLnBrk="0"/>
            <a:r>
              <a:rPr lang="en-US" altLang="ko-KR" sz="1200" dirty="0"/>
              <a:t>};</a:t>
            </a:r>
          </a:p>
          <a:p>
            <a:pPr defTabSz="180000" fontAlgn="base" latinLnBrk="0"/>
            <a:endParaRPr lang="en-US" altLang="ko-KR" sz="1200" dirty="0"/>
          </a:p>
          <a:p>
            <a:pPr defTabSz="180000" fontAlgn="base" latinLnBrk="0"/>
            <a:r>
              <a:rPr lang="en-US" altLang="ko-KR" sz="1200" b="1" dirty="0"/>
              <a:t>class Derived : public Base </a:t>
            </a:r>
            <a:r>
              <a:rPr lang="en-US" altLang="ko-KR" sz="1200" dirty="0"/>
              <a:t>{</a:t>
            </a:r>
          </a:p>
          <a:p>
            <a:pPr defTabSz="180000" fontAlgn="base" latinLnBrk="0"/>
            <a:r>
              <a:rPr lang="en-US" altLang="ko-KR" sz="1200" dirty="0"/>
              <a:t>public:</a:t>
            </a:r>
          </a:p>
          <a:p>
            <a:pPr defTabSz="180000" fontAlgn="base" latinLnBrk="0"/>
            <a:r>
              <a:rPr lang="en-US" altLang="ko-KR" sz="1200" dirty="0"/>
              <a:t>	</a:t>
            </a:r>
            <a:r>
              <a:rPr lang="en-US" altLang="ko-KR" sz="1200" b="1" dirty="0">
                <a:solidFill>
                  <a:srgbClr val="FF0000"/>
                </a:solidFill>
              </a:rPr>
              <a:t>virtual </a:t>
            </a:r>
            <a:r>
              <a:rPr lang="en-US" altLang="ko-KR" sz="1200" b="1" dirty="0" err="1">
                <a:solidFill>
                  <a:srgbClr val="FF0000"/>
                </a:solidFill>
              </a:rPr>
              <a:t>int</a:t>
            </a:r>
            <a:r>
              <a:rPr lang="en-US" altLang="ko-KR" sz="1200" b="1" dirty="0">
                <a:solidFill>
                  <a:srgbClr val="FF0000"/>
                </a:solidFill>
              </a:rPr>
              <a:t> fail();</a:t>
            </a:r>
            <a:r>
              <a:rPr lang="en-US" altLang="ko-KR" sz="1200" dirty="0">
                <a:solidFill>
                  <a:srgbClr val="FF0000"/>
                </a:solidFill>
              </a:rPr>
              <a:t> </a:t>
            </a:r>
            <a:r>
              <a:rPr lang="en-US" altLang="ko-KR" sz="1200" dirty="0"/>
              <a:t>// </a:t>
            </a:r>
            <a:r>
              <a:rPr lang="ko-KR" altLang="en-US" sz="1200" dirty="0" err="1"/>
              <a:t>오버라이딩</a:t>
            </a:r>
            <a:r>
              <a:rPr lang="ko-KR" altLang="en-US" sz="1200" dirty="0"/>
              <a:t> 실패</a:t>
            </a:r>
            <a:r>
              <a:rPr lang="en-US" altLang="ko-KR" sz="1200" dirty="0"/>
              <a:t>. </a:t>
            </a:r>
            <a:r>
              <a:rPr lang="ko-KR" altLang="en-US" sz="1200" dirty="0"/>
              <a:t>리턴 타입이 다름</a:t>
            </a:r>
            <a:endParaRPr lang="en-US" altLang="ko-KR" sz="1200" dirty="0"/>
          </a:p>
          <a:p>
            <a:pPr defTabSz="180000" fontAlgn="base" latinLnBrk="0"/>
            <a:r>
              <a:rPr lang="en-US" altLang="ko-KR" sz="1200" dirty="0"/>
              <a:t>	</a:t>
            </a:r>
            <a:r>
              <a:rPr lang="en-US" altLang="ko-KR" sz="1200" b="1" dirty="0">
                <a:solidFill>
                  <a:srgbClr val="0070C0"/>
                </a:solidFill>
              </a:rPr>
              <a:t>virtual void success();</a:t>
            </a:r>
            <a:r>
              <a:rPr lang="en-US" altLang="ko-KR" sz="1200" dirty="0">
                <a:solidFill>
                  <a:srgbClr val="0070C0"/>
                </a:solidFill>
              </a:rPr>
              <a:t> </a:t>
            </a:r>
            <a:r>
              <a:rPr lang="en-US" altLang="ko-KR" sz="1200" dirty="0"/>
              <a:t>// </a:t>
            </a:r>
            <a:r>
              <a:rPr lang="ko-KR" altLang="en-US" sz="1200" dirty="0" err="1"/>
              <a:t>오버라이딩</a:t>
            </a:r>
            <a:r>
              <a:rPr lang="ko-KR" altLang="en-US" sz="1200" dirty="0"/>
              <a:t> 성공</a:t>
            </a:r>
          </a:p>
          <a:p>
            <a:pPr defTabSz="180000" fontAlgn="base" latinLnBrk="0"/>
            <a:r>
              <a:rPr lang="ko-KR" altLang="en-US" sz="1200" dirty="0"/>
              <a:t>	</a:t>
            </a:r>
            <a:r>
              <a:rPr lang="en-US" altLang="ko-KR" sz="1200" dirty="0"/>
              <a:t>virtual void g(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, double); // </a:t>
            </a:r>
            <a:r>
              <a:rPr lang="ko-KR" altLang="en-US" sz="1200" dirty="0"/>
              <a:t>오버로딩 사례</a:t>
            </a:r>
            <a:r>
              <a:rPr lang="en-US" altLang="ko-KR" sz="1200" dirty="0"/>
              <a:t>. </a:t>
            </a:r>
            <a:r>
              <a:rPr lang="ko-KR" altLang="en-US" sz="1200" dirty="0"/>
              <a:t>정상 컴파일</a:t>
            </a:r>
          </a:p>
          <a:p>
            <a:pPr defTabSz="180000" fontAlgn="base" latinLnBrk="0"/>
            <a:r>
              <a:rPr lang="en-US" altLang="ko-KR" sz="1200" dirty="0"/>
              <a:t>};</a:t>
            </a:r>
            <a:endParaRPr lang="ko-KR" altLang="en-US" sz="1200" dirty="0"/>
          </a:p>
        </p:txBody>
      </p:sp>
      <p:sp>
        <p:nvSpPr>
          <p:cNvPr id="18" name="직사각형 17"/>
          <p:cNvSpPr/>
          <p:nvPr/>
        </p:nvSpPr>
        <p:spPr>
          <a:xfrm>
            <a:off x="5004048" y="2312649"/>
            <a:ext cx="3744416" cy="175432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200" b="1" dirty="0"/>
              <a:t>class Base </a:t>
            </a:r>
            <a:r>
              <a:rPr lang="en-US" altLang="ko-KR" sz="1200" dirty="0"/>
              <a:t>{</a:t>
            </a:r>
          </a:p>
          <a:p>
            <a:pPr defTabSz="180000" fontAlgn="base" latinLnBrk="0"/>
            <a:r>
              <a:rPr lang="en-US" altLang="ko-KR" sz="1200" dirty="0"/>
              <a:t>public:</a:t>
            </a:r>
          </a:p>
          <a:p>
            <a:pPr defTabSz="180000" fontAlgn="base" latinLnBrk="0"/>
            <a:r>
              <a:rPr lang="en-US" altLang="ko-KR" sz="1200" dirty="0"/>
              <a:t>	</a:t>
            </a:r>
            <a:r>
              <a:rPr lang="en-US" altLang="ko-KR" sz="1200" b="1" dirty="0"/>
              <a:t>virtual void f();</a:t>
            </a:r>
          </a:p>
          <a:p>
            <a:pPr defTabSz="180000" fontAlgn="base" latinLnBrk="0"/>
            <a:r>
              <a:rPr lang="en-US" altLang="ko-KR" sz="1200" dirty="0"/>
              <a:t>};</a:t>
            </a:r>
          </a:p>
          <a:p>
            <a:pPr defTabSz="180000" fontAlgn="base" latinLnBrk="0"/>
            <a:endParaRPr lang="en-US" altLang="ko-KR" sz="1200" dirty="0"/>
          </a:p>
          <a:p>
            <a:pPr defTabSz="180000" fontAlgn="base" latinLnBrk="0"/>
            <a:r>
              <a:rPr lang="en-US" altLang="ko-KR" sz="1200" b="1" dirty="0"/>
              <a:t>class Derived : public Base </a:t>
            </a:r>
            <a:r>
              <a:rPr lang="en-US" altLang="ko-KR" sz="1200" dirty="0"/>
              <a:t>{</a:t>
            </a:r>
          </a:p>
          <a:p>
            <a:pPr defTabSz="180000" fontAlgn="base" latinLnBrk="0"/>
            <a:r>
              <a:rPr lang="en-US" altLang="ko-KR" sz="1200" dirty="0"/>
              <a:t>public:</a:t>
            </a:r>
          </a:p>
          <a:p>
            <a:pPr defTabSz="180000" fontAlgn="base" latinLnBrk="0"/>
            <a:r>
              <a:rPr lang="en-US" altLang="ko-KR" sz="1200" dirty="0"/>
              <a:t>	 </a:t>
            </a:r>
            <a:r>
              <a:rPr lang="en-US" altLang="ko-KR" sz="1200" b="1" dirty="0"/>
              <a:t>virtual</a:t>
            </a:r>
            <a:r>
              <a:rPr lang="en-US" altLang="ko-KR" sz="1200" dirty="0"/>
              <a:t> void f(); // virtual void f()</a:t>
            </a:r>
            <a:r>
              <a:rPr lang="ko-KR" altLang="en-US" sz="1200" dirty="0"/>
              <a:t>와 동일한 선언</a:t>
            </a:r>
          </a:p>
          <a:p>
            <a:pPr defTabSz="180000" fontAlgn="base" latinLnBrk="0"/>
            <a:r>
              <a:rPr lang="en-US" altLang="ko-KR" sz="1200" dirty="0"/>
              <a:t>};</a:t>
            </a:r>
            <a:endParaRPr lang="ko-KR" altLang="en-US" sz="1200" dirty="0"/>
          </a:p>
        </p:txBody>
      </p:sp>
      <p:sp>
        <p:nvSpPr>
          <p:cNvPr id="19" name="자유형 18"/>
          <p:cNvSpPr/>
          <p:nvPr/>
        </p:nvSpPr>
        <p:spPr>
          <a:xfrm>
            <a:off x="5236917" y="3624597"/>
            <a:ext cx="648072" cy="270820"/>
          </a:xfrm>
          <a:custGeom>
            <a:avLst/>
            <a:gdLst>
              <a:gd name="connsiteX0" fmla="*/ 573456 w 573456"/>
              <a:gd name="connsiteY0" fmla="*/ 28509 h 270820"/>
              <a:gd name="connsiteX1" fmla="*/ 379492 w 573456"/>
              <a:gd name="connsiteY1" fmla="*/ 10036 h 270820"/>
              <a:gd name="connsiteX2" fmla="*/ 351783 w 573456"/>
              <a:gd name="connsiteY2" fmla="*/ 28509 h 270820"/>
              <a:gd name="connsiteX3" fmla="*/ 120874 w 573456"/>
              <a:gd name="connsiteY3" fmla="*/ 37745 h 270820"/>
              <a:gd name="connsiteX4" fmla="*/ 65456 w 573456"/>
              <a:gd name="connsiteY4" fmla="*/ 46982 h 270820"/>
              <a:gd name="connsiteX5" fmla="*/ 37747 w 573456"/>
              <a:gd name="connsiteY5" fmla="*/ 56218 h 270820"/>
              <a:gd name="connsiteX6" fmla="*/ 10038 w 573456"/>
              <a:gd name="connsiteY6" fmla="*/ 93164 h 270820"/>
              <a:gd name="connsiteX7" fmla="*/ 801 w 573456"/>
              <a:gd name="connsiteY7" fmla="*/ 130109 h 270820"/>
              <a:gd name="connsiteX8" fmla="*/ 37747 w 573456"/>
              <a:gd name="connsiteY8" fmla="*/ 185527 h 270820"/>
              <a:gd name="connsiteX9" fmla="*/ 83929 w 573456"/>
              <a:gd name="connsiteY9" fmla="*/ 250182 h 270820"/>
              <a:gd name="connsiteX10" fmla="*/ 111638 w 573456"/>
              <a:gd name="connsiteY10" fmla="*/ 259418 h 270820"/>
              <a:gd name="connsiteX11" fmla="*/ 167056 w 573456"/>
              <a:gd name="connsiteY11" fmla="*/ 250182 h 270820"/>
              <a:gd name="connsiteX12" fmla="*/ 204001 w 573456"/>
              <a:gd name="connsiteY12" fmla="*/ 222473 h 270820"/>
              <a:gd name="connsiteX13" fmla="*/ 222474 w 573456"/>
              <a:gd name="connsiteY13" fmla="*/ 250182 h 270820"/>
              <a:gd name="connsiteX14" fmla="*/ 268656 w 573456"/>
              <a:gd name="connsiteY14" fmla="*/ 259418 h 270820"/>
              <a:gd name="connsiteX15" fmla="*/ 370256 w 573456"/>
              <a:gd name="connsiteY15" fmla="*/ 250182 h 270820"/>
              <a:gd name="connsiteX16" fmla="*/ 434910 w 573456"/>
              <a:gd name="connsiteY16" fmla="*/ 268655 h 270820"/>
              <a:gd name="connsiteX17" fmla="*/ 481092 w 573456"/>
              <a:gd name="connsiteY17" fmla="*/ 259418 h 270820"/>
              <a:gd name="connsiteX18" fmla="*/ 518038 w 573456"/>
              <a:gd name="connsiteY18" fmla="*/ 268655 h 270820"/>
              <a:gd name="connsiteX19" fmla="*/ 536510 w 573456"/>
              <a:gd name="connsiteY19" fmla="*/ 213236 h 270820"/>
              <a:gd name="connsiteX20" fmla="*/ 527274 w 573456"/>
              <a:gd name="connsiteY20" fmla="*/ 185527 h 270820"/>
              <a:gd name="connsiteX21" fmla="*/ 554983 w 573456"/>
              <a:gd name="connsiteY21" fmla="*/ 111636 h 270820"/>
              <a:gd name="connsiteX22" fmla="*/ 536510 w 573456"/>
              <a:gd name="connsiteY22" fmla="*/ 56218 h 270820"/>
              <a:gd name="connsiteX23" fmla="*/ 527274 w 573456"/>
              <a:gd name="connsiteY23" fmla="*/ 28509 h 270820"/>
              <a:gd name="connsiteX24" fmla="*/ 573456 w 573456"/>
              <a:gd name="connsiteY24" fmla="*/ 28509 h 270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73456" h="270820">
                <a:moveTo>
                  <a:pt x="573456" y="28509"/>
                </a:moveTo>
                <a:cubicBezTo>
                  <a:pt x="481476" y="5514"/>
                  <a:pt x="466864" y="-11807"/>
                  <a:pt x="379492" y="10036"/>
                </a:cubicBezTo>
                <a:cubicBezTo>
                  <a:pt x="368723" y="12728"/>
                  <a:pt x="362821" y="27326"/>
                  <a:pt x="351783" y="28509"/>
                </a:cubicBezTo>
                <a:cubicBezTo>
                  <a:pt x="275190" y="36715"/>
                  <a:pt x="197844" y="34666"/>
                  <a:pt x="120874" y="37745"/>
                </a:cubicBezTo>
                <a:cubicBezTo>
                  <a:pt x="102401" y="40824"/>
                  <a:pt x="83738" y="42919"/>
                  <a:pt x="65456" y="46982"/>
                </a:cubicBezTo>
                <a:cubicBezTo>
                  <a:pt x="55952" y="49094"/>
                  <a:pt x="45226" y="49985"/>
                  <a:pt x="37747" y="56218"/>
                </a:cubicBezTo>
                <a:cubicBezTo>
                  <a:pt x="25921" y="66073"/>
                  <a:pt x="19274" y="80849"/>
                  <a:pt x="10038" y="93164"/>
                </a:cubicBezTo>
                <a:cubicBezTo>
                  <a:pt x="6959" y="105479"/>
                  <a:pt x="-2847" y="117950"/>
                  <a:pt x="801" y="130109"/>
                </a:cubicBezTo>
                <a:cubicBezTo>
                  <a:pt x="7181" y="151374"/>
                  <a:pt x="25432" y="167054"/>
                  <a:pt x="37747" y="185527"/>
                </a:cubicBezTo>
                <a:cubicBezTo>
                  <a:pt x="46170" y="198161"/>
                  <a:pt x="75339" y="243024"/>
                  <a:pt x="83929" y="250182"/>
                </a:cubicBezTo>
                <a:cubicBezTo>
                  <a:pt x="91408" y="256415"/>
                  <a:pt x="102402" y="256339"/>
                  <a:pt x="111638" y="259418"/>
                </a:cubicBezTo>
                <a:cubicBezTo>
                  <a:pt x="130111" y="256339"/>
                  <a:pt x="149668" y="257137"/>
                  <a:pt x="167056" y="250182"/>
                </a:cubicBezTo>
                <a:cubicBezTo>
                  <a:pt x="181349" y="244465"/>
                  <a:pt x="188607" y="222473"/>
                  <a:pt x="204001" y="222473"/>
                </a:cubicBezTo>
                <a:cubicBezTo>
                  <a:pt x="215102" y="222473"/>
                  <a:pt x="212836" y="244675"/>
                  <a:pt x="222474" y="250182"/>
                </a:cubicBezTo>
                <a:cubicBezTo>
                  <a:pt x="236104" y="257971"/>
                  <a:pt x="253262" y="256339"/>
                  <a:pt x="268656" y="259418"/>
                </a:cubicBezTo>
                <a:cubicBezTo>
                  <a:pt x="302523" y="256339"/>
                  <a:pt x="336250" y="250182"/>
                  <a:pt x="370256" y="250182"/>
                </a:cubicBezTo>
                <a:cubicBezTo>
                  <a:pt x="381857" y="250182"/>
                  <a:pt x="421841" y="264298"/>
                  <a:pt x="434910" y="268655"/>
                </a:cubicBezTo>
                <a:cubicBezTo>
                  <a:pt x="450304" y="265576"/>
                  <a:pt x="465393" y="259418"/>
                  <a:pt x="481092" y="259418"/>
                </a:cubicBezTo>
                <a:cubicBezTo>
                  <a:pt x="493786" y="259418"/>
                  <a:pt x="508286" y="276782"/>
                  <a:pt x="518038" y="268655"/>
                </a:cubicBezTo>
                <a:cubicBezTo>
                  <a:pt x="532997" y="256189"/>
                  <a:pt x="536510" y="213236"/>
                  <a:pt x="536510" y="213236"/>
                </a:cubicBezTo>
                <a:cubicBezTo>
                  <a:pt x="533431" y="204000"/>
                  <a:pt x="527274" y="195263"/>
                  <a:pt x="527274" y="185527"/>
                </a:cubicBezTo>
                <a:cubicBezTo>
                  <a:pt x="527274" y="160375"/>
                  <a:pt x="544473" y="132655"/>
                  <a:pt x="554983" y="111636"/>
                </a:cubicBezTo>
                <a:lnTo>
                  <a:pt x="536510" y="56218"/>
                </a:lnTo>
                <a:cubicBezTo>
                  <a:pt x="533431" y="46982"/>
                  <a:pt x="520390" y="35393"/>
                  <a:pt x="527274" y="28509"/>
                </a:cubicBezTo>
                <a:lnTo>
                  <a:pt x="573456" y="28509"/>
                </a:lnTo>
                <a:close/>
              </a:path>
            </a:pathLst>
          </a:cu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자유형 20"/>
          <p:cNvSpPr/>
          <p:nvPr/>
        </p:nvSpPr>
        <p:spPr>
          <a:xfrm>
            <a:off x="5729030" y="3895418"/>
            <a:ext cx="643170" cy="260186"/>
          </a:xfrm>
          <a:custGeom>
            <a:avLst/>
            <a:gdLst>
              <a:gd name="connsiteX0" fmla="*/ 1536 w 531301"/>
              <a:gd name="connsiteY0" fmla="*/ 0 h 369455"/>
              <a:gd name="connsiteX1" fmla="*/ 38482 w 531301"/>
              <a:gd name="connsiteY1" fmla="*/ 138546 h 369455"/>
              <a:gd name="connsiteX2" fmla="*/ 66191 w 531301"/>
              <a:gd name="connsiteY2" fmla="*/ 147782 h 369455"/>
              <a:gd name="connsiteX3" fmla="*/ 149318 w 531301"/>
              <a:gd name="connsiteY3" fmla="*/ 138546 h 369455"/>
              <a:gd name="connsiteX4" fmla="*/ 158555 w 531301"/>
              <a:gd name="connsiteY4" fmla="*/ 110837 h 369455"/>
              <a:gd name="connsiteX5" fmla="*/ 130846 w 531301"/>
              <a:gd name="connsiteY5" fmla="*/ 101600 h 369455"/>
              <a:gd name="connsiteX6" fmla="*/ 56955 w 531301"/>
              <a:gd name="connsiteY6" fmla="*/ 120073 h 369455"/>
              <a:gd name="connsiteX7" fmla="*/ 47718 w 531301"/>
              <a:gd name="connsiteY7" fmla="*/ 147782 h 369455"/>
              <a:gd name="connsiteX8" fmla="*/ 56955 w 531301"/>
              <a:gd name="connsiteY8" fmla="*/ 212437 h 369455"/>
              <a:gd name="connsiteX9" fmla="*/ 84664 w 531301"/>
              <a:gd name="connsiteY9" fmla="*/ 221673 h 369455"/>
              <a:gd name="connsiteX10" fmla="*/ 213973 w 531301"/>
              <a:gd name="connsiteY10" fmla="*/ 249382 h 369455"/>
              <a:gd name="connsiteX11" fmla="*/ 278627 w 531301"/>
              <a:gd name="connsiteY11" fmla="*/ 240146 h 369455"/>
              <a:gd name="connsiteX12" fmla="*/ 278627 w 531301"/>
              <a:gd name="connsiteY12" fmla="*/ 175491 h 369455"/>
              <a:gd name="connsiteX13" fmla="*/ 204736 w 531301"/>
              <a:gd name="connsiteY13" fmla="*/ 184727 h 369455"/>
              <a:gd name="connsiteX14" fmla="*/ 195500 w 531301"/>
              <a:gd name="connsiteY14" fmla="*/ 212437 h 369455"/>
              <a:gd name="connsiteX15" fmla="*/ 223209 w 531301"/>
              <a:gd name="connsiteY15" fmla="*/ 286327 h 369455"/>
              <a:gd name="connsiteX16" fmla="*/ 324809 w 531301"/>
              <a:gd name="connsiteY16" fmla="*/ 314037 h 369455"/>
              <a:gd name="connsiteX17" fmla="*/ 370991 w 531301"/>
              <a:gd name="connsiteY17" fmla="*/ 323273 h 369455"/>
              <a:gd name="connsiteX18" fmla="*/ 528009 w 531301"/>
              <a:gd name="connsiteY18" fmla="*/ 314037 h 369455"/>
              <a:gd name="connsiteX19" fmla="*/ 463355 w 531301"/>
              <a:gd name="connsiteY19" fmla="*/ 286327 h 369455"/>
              <a:gd name="connsiteX20" fmla="*/ 518773 w 531301"/>
              <a:gd name="connsiteY20" fmla="*/ 304800 h 369455"/>
              <a:gd name="connsiteX21" fmla="*/ 528009 w 531301"/>
              <a:gd name="connsiteY21" fmla="*/ 332509 h 369455"/>
              <a:gd name="connsiteX22" fmla="*/ 500300 w 531301"/>
              <a:gd name="connsiteY22" fmla="*/ 350982 h 369455"/>
              <a:gd name="connsiteX23" fmla="*/ 481827 w 531301"/>
              <a:gd name="connsiteY23" fmla="*/ 369455 h 369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31301" h="369455">
                <a:moveTo>
                  <a:pt x="1536" y="0"/>
                </a:moveTo>
                <a:cubicBezTo>
                  <a:pt x="8678" y="92834"/>
                  <a:pt x="-21813" y="108399"/>
                  <a:pt x="38482" y="138546"/>
                </a:cubicBezTo>
                <a:cubicBezTo>
                  <a:pt x="47190" y="142900"/>
                  <a:pt x="56955" y="144703"/>
                  <a:pt x="66191" y="147782"/>
                </a:cubicBezTo>
                <a:cubicBezTo>
                  <a:pt x="93900" y="144703"/>
                  <a:pt x="123432" y="148900"/>
                  <a:pt x="149318" y="138546"/>
                </a:cubicBezTo>
                <a:cubicBezTo>
                  <a:pt x="158358" y="134930"/>
                  <a:pt x="162909" y="119545"/>
                  <a:pt x="158555" y="110837"/>
                </a:cubicBezTo>
                <a:cubicBezTo>
                  <a:pt x="154201" y="102129"/>
                  <a:pt x="140082" y="104679"/>
                  <a:pt x="130846" y="101600"/>
                </a:cubicBezTo>
                <a:cubicBezTo>
                  <a:pt x="106216" y="107758"/>
                  <a:pt x="79148" y="107743"/>
                  <a:pt x="56955" y="120073"/>
                </a:cubicBezTo>
                <a:cubicBezTo>
                  <a:pt x="48444" y="124801"/>
                  <a:pt x="47718" y="138046"/>
                  <a:pt x="47718" y="147782"/>
                </a:cubicBezTo>
                <a:cubicBezTo>
                  <a:pt x="47718" y="169552"/>
                  <a:pt x="47219" y="192965"/>
                  <a:pt x="56955" y="212437"/>
                </a:cubicBezTo>
                <a:cubicBezTo>
                  <a:pt x="61309" y="221145"/>
                  <a:pt x="75187" y="219443"/>
                  <a:pt x="84664" y="221673"/>
                </a:cubicBezTo>
                <a:cubicBezTo>
                  <a:pt x="127574" y="231769"/>
                  <a:pt x="170870" y="240146"/>
                  <a:pt x="213973" y="249382"/>
                </a:cubicBezTo>
                <a:cubicBezTo>
                  <a:pt x="235524" y="246303"/>
                  <a:pt x="259155" y="249882"/>
                  <a:pt x="278627" y="240146"/>
                </a:cubicBezTo>
                <a:cubicBezTo>
                  <a:pt x="299240" y="229839"/>
                  <a:pt x="280627" y="183490"/>
                  <a:pt x="278627" y="175491"/>
                </a:cubicBezTo>
                <a:cubicBezTo>
                  <a:pt x="253997" y="178570"/>
                  <a:pt x="227419" y="174646"/>
                  <a:pt x="204736" y="184727"/>
                </a:cubicBezTo>
                <a:cubicBezTo>
                  <a:pt x="195839" y="188681"/>
                  <a:pt x="195500" y="202701"/>
                  <a:pt x="195500" y="212437"/>
                </a:cubicBezTo>
                <a:cubicBezTo>
                  <a:pt x="195500" y="231150"/>
                  <a:pt x="204098" y="272677"/>
                  <a:pt x="223209" y="286327"/>
                </a:cubicBezTo>
                <a:cubicBezTo>
                  <a:pt x="251065" y="306224"/>
                  <a:pt x="293377" y="308322"/>
                  <a:pt x="324809" y="314037"/>
                </a:cubicBezTo>
                <a:cubicBezTo>
                  <a:pt x="340255" y="316845"/>
                  <a:pt x="355597" y="320194"/>
                  <a:pt x="370991" y="323273"/>
                </a:cubicBezTo>
                <a:cubicBezTo>
                  <a:pt x="423330" y="320194"/>
                  <a:pt x="476743" y="325023"/>
                  <a:pt x="528009" y="314037"/>
                </a:cubicBezTo>
                <a:cubicBezTo>
                  <a:pt x="551543" y="308994"/>
                  <a:pt x="440393" y="274847"/>
                  <a:pt x="463355" y="286327"/>
                </a:cubicBezTo>
                <a:cubicBezTo>
                  <a:pt x="480771" y="295035"/>
                  <a:pt x="518773" y="304800"/>
                  <a:pt x="518773" y="304800"/>
                </a:cubicBezTo>
                <a:cubicBezTo>
                  <a:pt x="521852" y="314036"/>
                  <a:pt x="531625" y="323469"/>
                  <a:pt x="528009" y="332509"/>
                </a:cubicBezTo>
                <a:cubicBezTo>
                  <a:pt x="523886" y="342816"/>
                  <a:pt x="508968" y="344047"/>
                  <a:pt x="500300" y="350982"/>
                </a:cubicBezTo>
                <a:cubicBezTo>
                  <a:pt x="493500" y="356422"/>
                  <a:pt x="487985" y="363297"/>
                  <a:pt x="481827" y="369455"/>
                </a:cubicBezTo>
              </a:path>
            </a:pathLst>
          </a:cu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6448895" y="3944089"/>
            <a:ext cx="854721" cy="276999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생략 가능</a:t>
            </a:r>
          </a:p>
        </p:txBody>
      </p:sp>
    </p:spTree>
    <p:extLst>
      <p:ext uri="{BB962C8B-B14F-4D97-AF65-F5344CB8AC3E}">
        <p14:creationId xmlns:p14="http://schemas.microsoft.com/office/powerpoint/2010/main" val="25331007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예제 </a:t>
            </a:r>
            <a:r>
              <a:rPr lang="en-US" altLang="ko-KR"/>
              <a:t>9-3 </a:t>
            </a:r>
            <a:r>
              <a:rPr lang="ko-KR" altLang="en-US"/>
              <a:t>상속이 반복되는 경우 가상 함수 호출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pPr/>
              <a:t>13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4139952" y="1014983"/>
            <a:ext cx="4320480" cy="507831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b="1" dirty="0">
                <a:solidFill>
                  <a:srgbClr val="FF0000"/>
                </a:solidFill>
              </a:rPr>
              <a:t>class Base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/>
              <a:t>public: 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/>
              <a:t>virtual void f() </a:t>
            </a:r>
            <a:r>
              <a:rPr lang="en-US" altLang="ko-KR" sz="1200" dirty="0"/>
              <a:t>{ </a:t>
            </a:r>
            <a:r>
              <a:rPr lang="en-US" altLang="ko-KR" sz="1200" dirty="0" err="1"/>
              <a:t>cout</a:t>
            </a:r>
            <a:r>
              <a:rPr lang="en-US" altLang="ko-KR" sz="1200" dirty="0"/>
              <a:t> &lt;&lt; "Base::f() called" &lt;&lt; </a:t>
            </a:r>
            <a:r>
              <a:rPr lang="en-US" altLang="ko-KR" sz="1200" dirty="0" err="1"/>
              <a:t>endl</a:t>
            </a:r>
            <a:r>
              <a:rPr lang="en-US" altLang="ko-KR" sz="1200" dirty="0"/>
              <a:t>; }</a:t>
            </a:r>
          </a:p>
          <a:p>
            <a:pPr defTabSz="180000"/>
            <a:r>
              <a:rPr lang="en-US" altLang="ko-KR" sz="1200" dirty="0"/>
              <a:t>};</a:t>
            </a:r>
          </a:p>
          <a:p>
            <a:pPr defTabSz="180000"/>
            <a:endParaRPr lang="ko-KR" altLang="en-US" sz="1200" dirty="0"/>
          </a:p>
          <a:p>
            <a:pPr defTabSz="180000"/>
            <a:r>
              <a:rPr lang="en-US" altLang="ko-KR" sz="1200" b="1" dirty="0">
                <a:solidFill>
                  <a:srgbClr val="FF0000"/>
                </a:solidFill>
              </a:rPr>
              <a:t>class Derived : public Base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/>
              <a:t>public: 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/>
              <a:t>void f() </a:t>
            </a:r>
            <a:r>
              <a:rPr lang="en-US" altLang="ko-KR" sz="1200" dirty="0"/>
              <a:t>{ </a:t>
            </a:r>
            <a:r>
              <a:rPr lang="en-US" altLang="ko-KR" sz="1200" dirty="0" err="1"/>
              <a:t>cout</a:t>
            </a:r>
            <a:r>
              <a:rPr lang="en-US" altLang="ko-KR" sz="1200" dirty="0"/>
              <a:t> &lt;&lt; "Derived::f() called" &lt;&lt; </a:t>
            </a:r>
            <a:r>
              <a:rPr lang="en-US" altLang="ko-KR" sz="1200" dirty="0" err="1"/>
              <a:t>endl</a:t>
            </a:r>
            <a:r>
              <a:rPr lang="en-US" altLang="ko-KR" sz="1200" dirty="0"/>
              <a:t>; }</a:t>
            </a:r>
          </a:p>
          <a:p>
            <a:pPr defTabSz="180000"/>
            <a:r>
              <a:rPr lang="en-US" altLang="ko-KR" sz="1200" dirty="0"/>
              <a:t>};</a:t>
            </a:r>
          </a:p>
          <a:p>
            <a:pPr defTabSz="180000"/>
            <a:endParaRPr lang="ko-KR" altLang="en-US" sz="1200" dirty="0"/>
          </a:p>
          <a:p>
            <a:pPr defTabSz="180000"/>
            <a:r>
              <a:rPr lang="en-US" altLang="ko-KR" sz="1200" b="1" dirty="0">
                <a:solidFill>
                  <a:srgbClr val="FF0000"/>
                </a:solidFill>
              </a:rPr>
              <a:t>class </a:t>
            </a:r>
            <a:r>
              <a:rPr lang="en-US" altLang="ko-KR" sz="1200" b="1" dirty="0" err="1">
                <a:solidFill>
                  <a:srgbClr val="FF0000"/>
                </a:solidFill>
              </a:rPr>
              <a:t>GrandDerived</a:t>
            </a:r>
            <a:r>
              <a:rPr lang="en-US" altLang="ko-KR" sz="1200" b="1" dirty="0">
                <a:solidFill>
                  <a:srgbClr val="FF0000"/>
                </a:solidFill>
              </a:rPr>
              <a:t>  : public Derived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/>
              <a:t>public: 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/>
              <a:t>void f() </a:t>
            </a:r>
            <a:r>
              <a:rPr lang="en-US" altLang="ko-KR" sz="1200" dirty="0"/>
              <a:t>{ </a:t>
            </a:r>
            <a:r>
              <a:rPr lang="en-US" altLang="ko-KR" sz="1200" dirty="0" err="1"/>
              <a:t>cout</a:t>
            </a:r>
            <a:r>
              <a:rPr lang="en-US" altLang="ko-KR" sz="1200" dirty="0"/>
              <a:t> &lt;&lt; "</a:t>
            </a:r>
            <a:r>
              <a:rPr lang="en-US" altLang="ko-KR" sz="1200" dirty="0" err="1"/>
              <a:t>GrandDerived</a:t>
            </a:r>
            <a:r>
              <a:rPr lang="en-US" altLang="ko-KR" sz="1200" dirty="0"/>
              <a:t>::f() called" &lt;&lt; </a:t>
            </a:r>
            <a:r>
              <a:rPr lang="en-US" altLang="ko-KR" sz="1200" dirty="0" err="1"/>
              <a:t>endl</a:t>
            </a:r>
            <a:r>
              <a:rPr lang="en-US" altLang="ko-KR" sz="1200" dirty="0"/>
              <a:t>; }</a:t>
            </a:r>
          </a:p>
          <a:p>
            <a:pPr defTabSz="180000"/>
            <a:r>
              <a:rPr lang="en-US" altLang="ko-KR" sz="1200" dirty="0"/>
              <a:t>};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 err="1"/>
              <a:t>int</a:t>
            </a:r>
            <a:r>
              <a:rPr lang="en-US" altLang="ko-KR" sz="1200" dirty="0"/>
              <a:t> main() {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GrandDerived</a:t>
            </a:r>
            <a:r>
              <a:rPr lang="en-US" altLang="ko-KR" sz="1200" dirty="0"/>
              <a:t> g;</a:t>
            </a:r>
          </a:p>
          <a:p>
            <a:pPr defTabSz="180000"/>
            <a:r>
              <a:rPr lang="en-US" altLang="ko-KR" sz="1200" dirty="0"/>
              <a:t>	Base *</a:t>
            </a:r>
            <a:r>
              <a:rPr lang="en-US" altLang="ko-KR" sz="1200" dirty="0" err="1"/>
              <a:t>bp</a:t>
            </a:r>
            <a:r>
              <a:rPr lang="en-US" altLang="ko-KR" sz="1200" dirty="0"/>
              <a:t>;</a:t>
            </a:r>
          </a:p>
          <a:p>
            <a:pPr defTabSz="180000"/>
            <a:r>
              <a:rPr lang="en-US" altLang="ko-KR" sz="1200" dirty="0"/>
              <a:t>	Derived *</a:t>
            </a:r>
            <a:r>
              <a:rPr lang="en-US" altLang="ko-KR" sz="1200" dirty="0" err="1"/>
              <a:t>dp</a:t>
            </a:r>
            <a:r>
              <a:rPr lang="en-US" altLang="ko-KR" sz="1200" dirty="0"/>
              <a:t>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GrandDerived</a:t>
            </a:r>
            <a:r>
              <a:rPr lang="en-US" altLang="ko-KR" sz="1200" dirty="0"/>
              <a:t> *</a:t>
            </a:r>
            <a:r>
              <a:rPr lang="en-US" altLang="ko-KR" sz="1200" dirty="0" err="1"/>
              <a:t>gp</a:t>
            </a:r>
            <a:r>
              <a:rPr lang="en-US" altLang="ko-KR" sz="1200" dirty="0"/>
              <a:t>;</a:t>
            </a:r>
          </a:p>
          <a:p>
            <a:pPr defTabSz="180000"/>
            <a:endParaRPr lang="ko-KR" altLang="en-US" sz="1200" dirty="0"/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bp</a:t>
            </a:r>
            <a:r>
              <a:rPr lang="en-US" altLang="ko-KR" sz="1200" dirty="0"/>
              <a:t> = </a:t>
            </a:r>
            <a:r>
              <a:rPr lang="en-US" altLang="ko-KR" sz="1200" dirty="0" err="1"/>
              <a:t>dp</a:t>
            </a:r>
            <a:r>
              <a:rPr lang="en-US" altLang="ko-KR" sz="1200" dirty="0"/>
              <a:t> = </a:t>
            </a:r>
            <a:r>
              <a:rPr lang="en-US" altLang="ko-KR" sz="1200" dirty="0" err="1"/>
              <a:t>gp</a:t>
            </a:r>
            <a:r>
              <a:rPr lang="en-US" altLang="ko-KR" sz="1200" dirty="0"/>
              <a:t> = &amp;g;</a:t>
            </a:r>
          </a:p>
          <a:p>
            <a:pPr defTabSz="180000"/>
            <a:endParaRPr lang="ko-KR" altLang="en-US" sz="1200" dirty="0"/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 err="1"/>
              <a:t>bp</a:t>
            </a:r>
            <a:r>
              <a:rPr lang="en-US" altLang="ko-KR" sz="1200" b="1" dirty="0"/>
              <a:t>-&gt;f();</a:t>
            </a:r>
          </a:p>
          <a:p>
            <a:pPr defTabSz="180000"/>
            <a:r>
              <a:rPr lang="en-US" altLang="ko-KR" sz="1200" b="1" dirty="0"/>
              <a:t>	</a:t>
            </a:r>
            <a:r>
              <a:rPr lang="en-US" altLang="ko-KR" sz="1200" b="1" dirty="0" err="1"/>
              <a:t>dp</a:t>
            </a:r>
            <a:r>
              <a:rPr lang="en-US" altLang="ko-KR" sz="1200" b="1" dirty="0"/>
              <a:t>-&gt;f();</a:t>
            </a:r>
          </a:p>
          <a:p>
            <a:pPr defTabSz="180000"/>
            <a:r>
              <a:rPr lang="en-US" altLang="ko-KR" sz="1200" b="1" dirty="0"/>
              <a:t>	</a:t>
            </a:r>
            <a:r>
              <a:rPr lang="en-US" altLang="ko-KR" sz="1200" b="1" dirty="0" err="1"/>
              <a:t>gp</a:t>
            </a:r>
            <a:r>
              <a:rPr lang="en-US" altLang="ko-KR" sz="1200" b="1" dirty="0"/>
              <a:t>-&gt;f();</a:t>
            </a:r>
          </a:p>
          <a:p>
            <a:pPr defTabSz="180000"/>
            <a:r>
              <a:rPr lang="en-US" altLang="ko-KR" sz="1200" dirty="0"/>
              <a:t>}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1769447" y="5446965"/>
            <a:ext cx="2232248" cy="646331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>
            <a:spAutoFit/>
          </a:bodyPr>
          <a:lstStyle/>
          <a:p>
            <a:pPr fontAlgn="base"/>
            <a:r>
              <a:rPr lang="en-US" altLang="ko-KR" sz="1200" dirty="0" err="1"/>
              <a:t>GrandDerived</a:t>
            </a:r>
            <a:r>
              <a:rPr lang="en-US" altLang="ko-KR" sz="1200" dirty="0"/>
              <a:t>::f() called</a:t>
            </a:r>
          </a:p>
          <a:p>
            <a:pPr fontAlgn="base"/>
            <a:r>
              <a:rPr lang="en-US" altLang="ko-KR" sz="1200" dirty="0" err="1"/>
              <a:t>GrandDerived</a:t>
            </a:r>
            <a:r>
              <a:rPr lang="en-US" altLang="ko-KR" sz="1200" dirty="0"/>
              <a:t>::f() called</a:t>
            </a:r>
          </a:p>
          <a:p>
            <a:pPr fontAlgn="base"/>
            <a:r>
              <a:rPr lang="en-US" altLang="ko-KR" sz="1200" dirty="0" err="1"/>
              <a:t>GrandDerived</a:t>
            </a:r>
            <a:r>
              <a:rPr lang="en-US" altLang="ko-KR" sz="1200" dirty="0"/>
              <a:t>::f() called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73303" y="1024983"/>
            <a:ext cx="31683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Base, Derived, </a:t>
            </a:r>
            <a:r>
              <a:rPr lang="en-US" altLang="ko-KR" sz="16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GrandDerived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가 </a:t>
            </a:r>
            <a:endParaRPr lang="en-US" altLang="ko-KR" sz="16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  <a:p>
            <a:pPr algn="just"/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상속 관계에 있을 때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다음 코드를 실행한 결과는 무엇인가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?</a:t>
            </a:r>
            <a:endParaRPr lang="ko-KR" altLang="en-US" sz="16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2" name="모서리가 둥근 사각형 설명선 11"/>
          <p:cNvSpPr/>
          <p:nvPr/>
        </p:nvSpPr>
        <p:spPr>
          <a:xfrm>
            <a:off x="6521975" y="5307235"/>
            <a:ext cx="1656184" cy="511010"/>
          </a:xfrm>
          <a:prstGeom prst="wedgeRoundRectCallout">
            <a:avLst>
              <a:gd name="adj1" fmla="val -128974"/>
              <a:gd name="adj2" fmla="val 330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>
                <a:solidFill>
                  <a:schemeClr val="tx1"/>
                </a:solidFill>
              </a:rPr>
              <a:t>동적 바인딩에 의해 모두 </a:t>
            </a:r>
            <a:r>
              <a:rPr lang="en-US" altLang="ko-KR" sz="1000" dirty="0" err="1">
                <a:solidFill>
                  <a:schemeClr val="tx1"/>
                </a:solidFill>
              </a:rPr>
              <a:t>GrandDerived</a:t>
            </a:r>
            <a:r>
              <a:rPr lang="ko-KR" altLang="en-US" sz="1000" dirty="0">
                <a:solidFill>
                  <a:schemeClr val="tx1"/>
                </a:solidFill>
              </a:rPr>
              <a:t>의 함수 </a:t>
            </a:r>
            <a:r>
              <a:rPr lang="en-US" altLang="ko-KR" sz="1000" dirty="0">
                <a:solidFill>
                  <a:schemeClr val="tx1"/>
                </a:solidFill>
              </a:rPr>
              <a:t>f() </a:t>
            </a:r>
            <a:r>
              <a:rPr lang="ko-KR" altLang="en-US" sz="1000" dirty="0">
                <a:solidFill>
                  <a:schemeClr val="tx1"/>
                </a:solidFill>
              </a:rPr>
              <a:t>호출</a:t>
            </a:r>
          </a:p>
        </p:txBody>
      </p:sp>
      <p:sp>
        <p:nvSpPr>
          <p:cNvPr id="13" name="오른쪽 중괄호 12"/>
          <p:cNvSpPr/>
          <p:nvPr/>
        </p:nvSpPr>
        <p:spPr>
          <a:xfrm>
            <a:off x="5047989" y="5358385"/>
            <a:ext cx="216024" cy="439002"/>
          </a:xfrm>
          <a:prstGeom prst="rightBrace">
            <a:avLst>
              <a:gd name="adj1" fmla="val 38104"/>
              <a:gd name="adj2" fmla="val 5000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/>
          <p:cNvGrpSpPr/>
          <p:nvPr/>
        </p:nvGrpSpPr>
        <p:grpSpPr>
          <a:xfrm>
            <a:off x="473303" y="2629868"/>
            <a:ext cx="3343621" cy="2230290"/>
            <a:chOff x="323528" y="3061916"/>
            <a:chExt cx="3343621" cy="2230290"/>
          </a:xfrm>
        </p:grpSpPr>
        <p:sp>
          <p:nvSpPr>
            <p:cNvPr id="9" name="양쪽 모서리가 둥근 사각형 8"/>
            <p:cNvSpPr/>
            <p:nvPr/>
          </p:nvSpPr>
          <p:spPr>
            <a:xfrm rot="10800000">
              <a:off x="1297826" y="4563372"/>
              <a:ext cx="1233614" cy="451834"/>
            </a:xfrm>
            <a:prstGeom prst="round2Same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905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80000"/>
              <a:endParaRPr lang="ko-KR" altLang="en-US" sz="1000"/>
            </a:p>
          </p:txBody>
        </p:sp>
        <p:sp>
          <p:nvSpPr>
            <p:cNvPr id="10" name="양쪽 모서리가 둥근 사각형 9"/>
            <p:cNvSpPr/>
            <p:nvPr/>
          </p:nvSpPr>
          <p:spPr>
            <a:xfrm>
              <a:off x="1296745" y="3598684"/>
              <a:ext cx="1234975" cy="526017"/>
            </a:xfrm>
            <a:prstGeom prst="round2Same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905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358028" y="4220526"/>
              <a:ext cx="1003069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defTabSz="180000"/>
              <a:r>
                <a:rPr lang="en-US" altLang="ko-KR" sz="1000" dirty="0">
                  <a:solidFill>
                    <a:schemeClr val="bg1">
                      <a:lumMod val="50000"/>
                    </a:schemeClr>
                  </a:solidFill>
                </a:rPr>
                <a:t>void draw()</a:t>
              </a:r>
              <a:endParaRPr lang="ko-KR" altLang="en-US" sz="10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446884" y="4666200"/>
              <a:ext cx="1106842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defTabSz="180000"/>
              <a:r>
                <a:rPr lang="en-US" altLang="ko-KR" sz="1200" b="1" dirty="0"/>
                <a:t>void f()</a:t>
              </a:r>
              <a:endParaRPr lang="ko-KR" altLang="en-US" sz="1200" b="1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252110" y="5015207"/>
              <a:ext cx="13250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err="1"/>
                <a:t>GrandDerived</a:t>
              </a:r>
              <a:r>
                <a:rPr lang="en-US" altLang="ko-KR" sz="1200" dirty="0"/>
                <a:t> g;</a:t>
              </a:r>
              <a:endParaRPr lang="ko-KR" altLang="en-US" sz="1200" dirty="0"/>
            </a:p>
          </p:txBody>
        </p:sp>
        <p:sp>
          <p:nvSpPr>
            <p:cNvPr id="17" name="타원 16"/>
            <p:cNvSpPr/>
            <p:nvPr/>
          </p:nvSpPr>
          <p:spPr>
            <a:xfrm>
              <a:off x="1439011" y="4666178"/>
              <a:ext cx="843668" cy="307799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446884" y="3741796"/>
              <a:ext cx="1003069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defTabSz="180000"/>
              <a:r>
                <a:rPr lang="en-US" altLang="ko-KR" sz="1200" dirty="0">
                  <a:solidFill>
                    <a:schemeClr val="bg1">
                      <a:lumMod val="65000"/>
                    </a:schemeClr>
                  </a:solidFill>
                </a:rPr>
                <a:t>void f()</a:t>
              </a:r>
              <a:endParaRPr lang="ko-KR" altLang="en-US" sz="12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451434" y="3345616"/>
              <a:ext cx="627095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dirty="0" err="1"/>
                <a:t>bp</a:t>
              </a:r>
              <a:r>
                <a:rPr lang="en-US" altLang="ko-KR" sz="1000" dirty="0"/>
                <a:t>-&gt;f();</a:t>
              </a:r>
              <a:endParaRPr lang="ko-KR" altLang="en-US" sz="1000" dirty="0"/>
            </a:p>
          </p:txBody>
        </p:sp>
        <p:sp>
          <p:nvSpPr>
            <p:cNvPr id="22" name="곱셈 기호 21"/>
            <p:cNvSpPr/>
            <p:nvPr/>
          </p:nvSpPr>
          <p:spPr>
            <a:xfrm>
              <a:off x="2138662" y="4142384"/>
              <a:ext cx="144016" cy="230085"/>
            </a:xfrm>
            <a:prstGeom prst="mathMultiply">
              <a:avLst>
                <a:gd name="adj1" fmla="val 4996"/>
              </a:avLst>
            </a:prstGeom>
            <a:solidFill>
              <a:srgbClr val="FF000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24" name="자유형 23"/>
            <p:cNvSpPr/>
            <p:nvPr/>
          </p:nvSpPr>
          <p:spPr>
            <a:xfrm>
              <a:off x="2078149" y="4147461"/>
              <a:ext cx="141774" cy="233916"/>
            </a:xfrm>
            <a:custGeom>
              <a:avLst/>
              <a:gdLst>
                <a:gd name="connsiteX0" fmla="*/ 10633 w 265832"/>
                <a:gd name="connsiteY0" fmla="*/ 0 h 233916"/>
                <a:gd name="connsiteX1" fmla="*/ 265814 w 265832"/>
                <a:gd name="connsiteY1" fmla="*/ 148856 h 233916"/>
                <a:gd name="connsiteX2" fmla="*/ 0 w 265832"/>
                <a:gd name="connsiteY2" fmla="*/ 233916 h 233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5832" h="233916">
                  <a:moveTo>
                    <a:pt x="10633" y="0"/>
                  </a:moveTo>
                  <a:cubicBezTo>
                    <a:pt x="139109" y="54935"/>
                    <a:pt x="267586" y="109870"/>
                    <a:pt x="265814" y="148856"/>
                  </a:cubicBezTo>
                  <a:cubicBezTo>
                    <a:pt x="264042" y="187842"/>
                    <a:pt x="132021" y="210879"/>
                    <a:pt x="0" y="233916"/>
                  </a:cubicBezTo>
                </a:path>
              </a:pathLst>
            </a:custGeom>
            <a:noFill/>
            <a:ln w="12700">
              <a:solidFill>
                <a:srgbClr val="FF9F9F"/>
              </a:solidFill>
              <a:prstDash val="sysDash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25" name="오른쪽 중괄호 24"/>
            <p:cNvSpPr/>
            <p:nvPr/>
          </p:nvSpPr>
          <p:spPr>
            <a:xfrm>
              <a:off x="2557492" y="4073008"/>
              <a:ext cx="144016" cy="459577"/>
            </a:xfrm>
            <a:prstGeom prst="rightBrace">
              <a:avLst>
                <a:gd name="adj1" fmla="val 31849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000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2701508" y="4105913"/>
              <a:ext cx="63030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/>
                <a:t>Derived</a:t>
              </a:r>
            </a:p>
            <a:p>
              <a:r>
                <a:rPr lang="ko-KR" altLang="en-US" sz="1000" dirty="0"/>
                <a:t> 멤버</a:t>
              </a:r>
            </a:p>
          </p:txBody>
        </p:sp>
        <p:sp>
          <p:nvSpPr>
            <p:cNvPr id="27" name="오른쪽 중괄호 26"/>
            <p:cNvSpPr/>
            <p:nvPr/>
          </p:nvSpPr>
          <p:spPr>
            <a:xfrm>
              <a:off x="2551778" y="4590288"/>
              <a:ext cx="144016" cy="459577"/>
            </a:xfrm>
            <a:prstGeom prst="rightBrace">
              <a:avLst>
                <a:gd name="adj1" fmla="val 31849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000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684188" y="4595875"/>
              <a:ext cx="98296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 err="1"/>
                <a:t>GrandDerived</a:t>
              </a:r>
              <a:endParaRPr lang="en-US" altLang="ko-KR" sz="1000" dirty="0"/>
            </a:p>
            <a:p>
              <a:r>
                <a:rPr lang="ko-KR" altLang="en-US" sz="1000" dirty="0"/>
                <a:t> 멤버</a:t>
              </a:r>
            </a:p>
          </p:txBody>
        </p:sp>
        <p:sp>
          <p:nvSpPr>
            <p:cNvPr id="29" name="직사각형 28"/>
            <p:cNvSpPr/>
            <p:nvPr/>
          </p:nvSpPr>
          <p:spPr>
            <a:xfrm rot="10800000">
              <a:off x="1296745" y="4105913"/>
              <a:ext cx="1233614" cy="48996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905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80000"/>
              <a:endParaRPr lang="ko-KR" altLang="en-US" sz="1000"/>
            </a:p>
          </p:txBody>
        </p:sp>
        <p:sp>
          <p:nvSpPr>
            <p:cNvPr id="23" name="자유형 22"/>
            <p:cNvSpPr/>
            <p:nvPr/>
          </p:nvSpPr>
          <p:spPr>
            <a:xfrm>
              <a:off x="2078149" y="3880295"/>
              <a:ext cx="436534" cy="908994"/>
            </a:xfrm>
            <a:custGeom>
              <a:avLst/>
              <a:gdLst>
                <a:gd name="connsiteX0" fmla="*/ 0 w 668745"/>
                <a:gd name="connsiteY0" fmla="*/ 0 h 648586"/>
                <a:gd name="connsiteX1" fmla="*/ 659219 w 668745"/>
                <a:gd name="connsiteY1" fmla="*/ 287079 h 648586"/>
                <a:gd name="connsiteX2" fmla="*/ 329610 w 668745"/>
                <a:gd name="connsiteY2" fmla="*/ 648586 h 648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68745" h="648586">
                  <a:moveTo>
                    <a:pt x="0" y="0"/>
                  </a:moveTo>
                  <a:cubicBezTo>
                    <a:pt x="302142" y="89490"/>
                    <a:pt x="604284" y="178981"/>
                    <a:pt x="659219" y="287079"/>
                  </a:cubicBezTo>
                  <a:cubicBezTo>
                    <a:pt x="714154" y="395177"/>
                    <a:pt x="521882" y="521881"/>
                    <a:pt x="329610" y="648586"/>
                  </a:cubicBezTo>
                </a:path>
              </a:pathLst>
            </a:custGeom>
            <a:noFill/>
            <a:ln w="12700">
              <a:solidFill>
                <a:srgbClr val="C00000"/>
              </a:solidFill>
              <a:prstDash val="solid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435846" y="4221088"/>
              <a:ext cx="1003069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defTabSz="180000"/>
              <a:r>
                <a:rPr lang="en-US" altLang="ko-KR" sz="1200" dirty="0">
                  <a:solidFill>
                    <a:schemeClr val="bg1">
                      <a:lumMod val="65000"/>
                    </a:schemeClr>
                  </a:solidFill>
                </a:rPr>
                <a:t>void f()</a:t>
              </a:r>
              <a:endParaRPr lang="ko-KR" altLang="en-US" sz="12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31" name="오른쪽 중괄호 30"/>
            <p:cNvSpPr/>
            <p:nvPr/>
          </p:nvSpPr>
          <p:spPr>
            <a:xfrm>
              <a:off x="2557437" y="3598684"/>
              <a:ext cx="144016" cy="459577"/>
            </a:xfrm>
            <a:prstGeom prst="rightBrace">
              <a:avLst>
                <a:gd name="adj1" fmla="val 31849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0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2701453" y="3620890"/>
              <a:ext cx="4860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/>
                <a:t>Base</a:t>
              </a:r>
            </a:p>
            <a:p>
              <a:r>
                <a:rPr lang="ko-KR" altLang="en-US" sz="1000" dirty="0"/>
                <a:t> 멤버</a:t>
              </a:r>
            </a:p>
          </p:txBody>
        </p:sp>
        <p:sp>
          <p:nvSpPr>
            <p:cNvPr id="33" name="자유형 32"/>
            <p:cNvSpPr/>
            <p:nvPr/>
          </p:nvSpPr>
          <p:spPr>
            <a:xfrm>
              <a:off x="2093992" y="4359587"/>
              <a:ext cx="273113" cy="393854"/>
            </a:xfrm>
            <a:custGeom>
              <a:avLst/>
              <a:gdLst>
                <a:gd name="connsiteX0" fmla="*/ 0 w 668745"/>
                <a:gd name="connsiteY0" fmla="*/ 0 h 648586"/>
                <a:gd name="connsiteX1" fmla="*/ 659219 w 668745"/>
                <a:gd name="connsiteY1" fmla="*/ 287079 h 648586"/>
                <a:gd name="connsiteX2" fmla="*/ 329610 w 668745"/>
                <a:gd name="connsiteY2" fmla="*/ 648586 h 648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68745" h="648586">
                  <a:moveTo>
                    <a:pt x="0" y="0"/>
                  </a:moveTo>
                  <a:cubicBezTo>
                    <a:pt x="302142" y="89490"/>
                    <a:pt x="604284" y="178981"/>
                    <a:pt x="659219" y="287079"/>
                  </a:cubicBezTo>
                  <a:cubicBezTo>
                    <a:pt x="714154" y="395177"/>
                    <a:pt x="521882" y="521881"/>
                    <a:pt x="329610" y="648586"/>
                  </a:cubicBezTo>
                </a:path>
              </a:pathLst>
            </a:custGeom>
            <a:noFill/>
            <a:ln w="12700">
              <a:solidFill>
                <a:srgbClr val="C00000"/>
              </a:solidFill>
              <a:prstDash val="solid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3" name="자유형 2"/>
            <p:cNvSpPr/>
            <p:nvPr/>
          </p:nvSpPr>
          <p:spPr>
            <a:xfrm>
              <a:off x="1000664" y="3468757"/>
              <a:ext cx="496612" cy="377686"/>
            </a:xfrm>
            <a:custGeom>
              <a:avLst/>
              <a:gdLst>
                <a:gd name="connsiteX0" fmla="*/ 0 w 427383"/>
                <a:gd name="connsiteY0" fmla="*/ 0 h 377686"/>
                <a:gd name="connsiteX1" fmla="*/ 99391 w 427383"/>
                <a:gd name="connsiteY1" fmla="*/ 198782 h 377686"/>
                <a:gd name="connsiteX2" fmla="*/ 427383 w 427383"/>
                <a:gd name="connsiteY2" fmla="*/ 377686 h 377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7383" h="377686">
                  <a:moveTo>
                    <a:pt x="0" y="0"/>
                  </a:moveTo>
                  <a:cubicBezTo>
                    <a:pt x="14080" y="67917"/>
                    <a:pt x="28161" y="135834"/>
                    <a:pt x="99391" y="198782"/>
                  </a:cubicBezTo>
                  <a:cubicBezTo>
                    <a:pt x="170621" y="261730"/>
                    <a:pt x="299002" y="319708"/>
                    <a:pt x="427383" y="377686"/>
                  </a:cubicBezTo>
                </a:path>
              </a:pathLst>
            </a:custGeom>
            <a:noFill/>
            <a:ln w="127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373568" y="4087240"/>
              <a:ext cx="627095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dirty="0" err="1"/>
                <a:t>dp</a:t>
              </a:r>
              <a:r>
                <a:rPr lang="en-US" altLang="ko-KR" sz="1000" dirty="0"/>
                <a:t>-&gt;f();</a:t>
              </a:r>
              <a:endParaRPr lang="ko-KR" altLang="en-US" sz="1000" dirty="0"/>
            </a:p>
          </p:txBody>
        </p:sp>
        <p:sp>
          <p:nvSpPr>
            <p:cNvPr id="8" name="자유형 7"/>
            <p:cNvSpPr/>
            <p:nvPr/>
          </p:nvSpPr>
          <p:spPr>
            <a:xfrm>
              <a:off x="950623" y="4221089"/>
              <a:ext cx="556591" cy="155954"/>
            </a:xfrm>
            <a:custGeom>
              <a:avLst/>
              <a:gdLst>
                <a:gd name="connsiteX0" fmla="*/ 0 w 556591"/>
                <a:gd name="connsiteY0" fmla="*/ 0 h 43581"/>
                <a:gd name="connsiteX1" fmla="*/ 318052 w 556591"/>
                <a:gd name="connsiteY1" fmla="*/ 39756 h 43581"/>
                <a:gd name="connsiteX2" fmla="*/ 556591 w 556591"/>
                <a:gd name="connsiteY2" fmla="*/ 39756 h 43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56591" h="43581">
                  <a:moveTo>
                    <a:pt x="0" y="0"/>
                  </a:moveTo>
                  <a:cubicBezTo>
                    <a:pt x="112643" y="16565"/>
                    <a:pt x="225287" y="33130"/>
                    <a:pt x="318052" y="39756"/>
                  </a:cubicBezTo>
                  <a:cubicBezTo>
                    <a:pt x="410817" y="46382"/>
                    <a:pt x="483704" y="43069"/>
                    <a:pt x="556591" y="39756"/>
                  </a:cubicBezTo>
                </a:path>
              </a:pathLst>
            </a:custGeom>
            <a:noFill/>
            <a:ln w="127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323528" y="4695523"/>
              <a:ext cx="627095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dirty="0" err="1"/>
                <a:t>gp</a:t>
              </a:r>
              <a:r>
                <a:rPr lang="en-US" altLang="ko-KR" sz="1000" dirty="0"/>
                <a:t>-&gt;f();</a:t>
              </a:r>
              <a:endParaRPr lang="ko-KR" altLang="en-US" sz="1000" dirty="0"/>
            </a:p>
          </p:txBody>
        </p:sp>
        <p:sp>
          <p:nvSpPr>
            <p:cNvPr id="36" name="자유형 35"/>
            <p:cNvSpPr/>
            <p:nvPr/>
          </p:nvSpPr>
          <p:spPr>
            <a:xfrm>
              <a:off x="952435" y="4790661"/>
              <a:ext cx="505083" cy="49696"/>
            </a:xfrm>
            <a:custGeom>
              <a:avLst/>
              <a:gdLst>
                <a:gd name="connsiteX0" fmla="*/ 8127 w 505083"/>
                <a:gd name="connsiteY0" fmla="*/ 49696 h 49696"/>
                <a:gd name="connsiteX1" fmla="*/ 67761 w 505083"/>
                <a:gd name="connsiteY1" fmla="*/ 29817 h 49696"/>
                <a:gd name="connsiteX2" fmla="*/ 505083 w 505083"/>
                <a:gd name="connsiteY2" fmla="*/ 0 h 49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5083" h="49696">
                  <a:moveTo>
                    <a:pt x="8127" y="49696"/>
                  </a:moveTo>
                  <a:cubicBezTo>
                    <a:pt x="-3469" y="43898"/>
                    <a:pt x="-15065" y="38100"/>
                    <a:pt x="67761" y="29817"/>
                  </a:cubicBezTo>
                  <a:cubicBezTo>
                    <a:pt x="150587" y="21534"/>
                    <a:pt x="327835" y="10767"/>
                    <a:pt x="505083" y="0"/>
                  </a:cubicBezTo>
                </a:path>
              </a:pathLst>
            </a:custGeom>
            <a:noFill/>
            <a:ln w="127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모서리가 둥근 사각형 설명선 36"/>
            <p:cNvSpPr/>
            <p:nvPr/>
          </p:nvSpPr>
          <p:spPr>
            <a:xfrm>
              <a:off x="2368583" y="3061916"/>
              <a:ext cx="899902" cy="255505"/>
            </a:xfrm>
            <a:prstGeom prst="wedgeRoundRectCallout">
              <a:avLst>
                <a:gd name="adj1" fmla="val -75314"/>
                <a:gd name="adj2" fmla="val 273661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 dirty="0">
                  <a:solidFill>
                    <a:schemeClr val="tx1"/>
                  </a:solidFill>
                </a:rPr>
                <a:t>동적 바인딩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655983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오버라이딩과</a:t>
            </a:r>
            <a:r>
              <a:rPr lang="ko-KR" altLang="en-US" dirty="0"/>
              <a:t> 범위 지정 연산자</a:t>
            </a:r>
            <a:r>
              <a:rPr lang="en-US" altLang="ko-KR" dirty="0"/>
              <a:t>(::)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14</a:t>
            </a:fld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범위 지정 연산자</a:t>
            </a:r>
            <a:r>
              <a:rPr lang="en-US" altLang="ko-KR" dirty="0"/>
              <a:t>(::)</a:t>
            </a:r>
          </a:p>
          <a:p>
            <a:pPr lvl="1"/>
            <a:r>
              <a:rPr lang="ko-KR" altLang="en-US" dirty="0"/>
              <a:t>정적 바인딩 지시</a:t>
            </a:r>
            <a:endParaRPr lang="en-US" altLang="ko-KR" dirty="0"/>
          </a:p>
          <a:p>
            <a:pPr lvl="1"/>
            <a:r>
              <a:rPr lang="ko-KR" altLang="en-US" dirty="0">
                <a:solidFill>
                  <a:srgbClr val="FF0000"/>
                </a:solidFill>
              </a:rPr>
              <a:t>기본클래스</a:t>
            </a:r>
            <a:r>
              <a:rPr lang="en-US" altLang="ko-KR" dirty="0">
                <a:solidFill>
                  <a:srgbClr val="FF0000"/>
                </a:solidFill>
              </a:rPr>
              <a:t>::</a:t>
            </a:r>
            <a:r>
              <a:rPr lang="ko-KR" altLang="en-US" dirty="0">
                <a:solidFill>
                  <a:srgbClr val="FF0000"/>
                </a:solidFill>
              </a:rPr>
              <a:t>가상함수</a:t>
            </a:r>
            <a:r>
              <a:rPr lang="en-US" altLang="ko-KR" dirty="0">
                <a:solidFill>
                  <a:srgbClr val="FF0000"/>
                </a:solidFill>
              </a:rPr>
              <a:t>() </a:t>
            </a:r>
            <a:r>
              <a:rPr lang="ko-KR" altLang="en-US" dirty="0"/>
              <a:t>형태로 기본 클래스의 가상 함수를 정적 바인딩으로 호출</a:t>
            </a:r>
            <a:endParaRPr lang="en-US" altLang="ko-KR" dirty="0"/>
          </a:p>
          <a:p>
            <a:pPr lvl="2"/>
            <a:r>
              <a:rPr lang="en-US" altLang="ko-KR" dirty="0"/>
              <a:t>Shape::draw();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986905" y="2420888"/>
            <a:ext cx="4572000" cy="267765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>
            <a:spAutoFit/>
          </a:bodyPr>
          <a:lstStyle/>
          <a:p>
            <a:pPr defTabSz="180000" fontAlgn="base" latinLnBrk="0"/>
            <a:r>
              <a:rPr lang="en-US" altLang="ko-KR" sz="1200" dirty="0"/>
              <a:t>class Shape {</a:t>
            </a:r>
          </a:p>
          <a:p>
            <a:pPr defTabSz="180000" fontAlgn="base" latinLnBrk="0"/>
            <a:r>
              <a:rPr lang="en-US" altLang="ko-KR" sz="1200" dirty="0"/>
              <a:t>public:</a:t>
            </a:r>
          </a:p>
          <a:p>
            <a:pPr defTabSz="180000" fontAlgn="base" latinLnBrk="0"/>
            <a:r>
              <a:rPr lang="en-US" altLang="ko-KR" sz="1200" dirty="0"/>
              <a:t>	</a:t>
            </a:r>
            <a:r>
              <a:rPr lang="en-US" altLang="ko-KR" sz="1200" b="1" dirty="0"/>
              <a:t>virtual void draw() </a:t>
            </a:r>
            <a:r>
              <a:rPr lang="en-US" altLang="ko-KR" sz="1200" dirty="0"/>
              <a:t>{ </a:t>
            </a:r>
          </a:p>
          <a:p>
            <a:pPr defTabSz="180000" fontAlgn="base" latinLnBrk="0"/>
            <a:r>
              <a:rPr lang="en-US" altLang="ko-KR" sz="1200" dirty="0"/>
              <a:t>		...</a:t>
            </a:r>
          </a:p>
          <a:p>
            <a:pPr defTabSz="180000" fontAlgn="base" latinLnBrk="0"/>
            <a:r>
              <a:rPr lang="en-US" altLang="ko-KR" sz="1200" dirty="0"/>
              <a:t>	}</a:t>
            </a:r>
          </a:p>
          <a:p>
            <a:pPr defTabSz="180000" fontAlgn="base" latinLnBrk="0"/>
            <a:r>
              <a:rPr lang="en-US" altLang="ko-KR" sz="1200" dirty="0"/>
              <a:t>};</a:t>
            </a:r>
          </a:p>
          <a:p>
            <a:pPr defTabSz="180000" fontAlgn="base" latinLnBrk="0"/>
            <a:endParaRPr lang="en-US" altLang="ko-KR" sz="1200" dirty="0"/>
          </a:p>
          <a:p>
            <a:pPr defTabSz="180000" fontAlgn="base" latinLnBrk="0"/>
            <a:r>
              <a:rPr lang="en-US" altLang="ko-KR" sz="1200" dirty="0"/>
              <a:t>class Circle : public Shape {</a:t>
            </a:r>
          </a:p>
          <a:p>
            <a:pPr defTabSz="180000" fontAlgn="base" latinLnBrk="0"/>
            <a:r>
              <a:rPr lang="en-US" altLang="ko-KR" sz="1200" dirty="0"/>
              <a:t>public:</a:t>
            </a:r>
          </a:p>
          <a:p>
            <a:pPr defTabSz="180000" fontAlgn="base" latinLnBrk="0"/>
            <a:r>
              <a:rPr lang="en-US" altLang="ko-KR" sz="1200" dirty="0"/>
              <a:t>	</a:t>
            </a:r>
            <a:r>
              <a:rPr lang="en-US" altLang="ko-KR" sz="1200" b="1" dirty="0"/>
              <a:t>virtual void draw() </a:t>
            </a:r>
            <a:r>
              <a:rPr lang="en-US" altLang="ko-KR" sz="1200" dirty="0"/>
              <a:t>{ </a:t>
            </a:r>
          </a:p>
          <a:p>
            <a:pPr defTabSz="180000" fontAlgn="base" latinLnBrk="0"/>
            <a:r>
              <a:rPr lang="en-US" altLang="ko-KR" sz="1200" dirty="0"/>
              <a:t>		</a:t>
            </a:r>
            <a:r>
              <a:rPr lang="en-US" altLang="ko-KR" sz="1200" b="1" dirty="0"/>
              <a:t>Shape::draw(); // </a:t>
            </a:r>
            <a:r>
              <a:rPr lang="ko-KR" altLang="en-US" sz="1200" b="1" dirty="0"/>
              <a:t>기본 클래스의 </a:t>
            </a:r>
            <a:r>
              <a:rPr lang="en-US" altLang="ko-KR" sz="1200" b="1" dirty="0"/>
              <a:t>draw()</a:t>
            </a:r>
            <a:r>
              <a:rPr lang="ko-KR" altLang="en-US" sz="1200" b="1" dirty="0"/>
              <a:t>를 실행한다</a:t>
            </a:r>
            <a:r>
              <a:rPr lang="en-US" altLang="ko-KR" sz="1200" b="1" dirty="0"/>
              <a:t>.</a:t>
            </a:r>
          </a:p>
          <a:p>
            <a:pPr defTabSz="180000" fontAlgn="base" latinLnBrk="0"/>
            <a:r>
              <a:rPr lang="en-US" altLang="ko-KR" sz="1200" b="1" dirty="0"/>
              <a:t>			.... // </a:t>
            </a:r>
            <a:r>
              <a:rPr lang="ko-KR" altLang="en-US" sz="1200" b="1" dirty="0"/>
              <a:t>기능을 추가한다</a:t>
            </a:r>
            <a:r>
              <a:rPr lang="en-US" altLang="ko-KR" sz="1200" b="1" dirty="0"/>
              <a:t>.</a:t>
            </a:r>
          </a:p>
          <a:p>
            <a:pPr defTabSz="180000" fontAlgn="base" latinLnBrk="0"/>
            <a:r>
              <a:rPr lang="en-US" altLang="ko-KR" sz="1200" dirty="0"/>
              <a:t>	}</a:t>
            </a:r>
          </a:p>
          <a:p>
            <a:pPr defTabSz="180000" fontAlgn="base" latinLnBrk="0"/>
            <a:r>
              <a:rPr lang="en-US" altLang="ko-KR" sz="1200" dirty="0"/>
              <a:t>};</a:t>
            </a:r>
          </a:p>
        </p:txBody>
      </p:sp>
      <p:sp>
        <p:nvSpPr>
          <p:cNvPr id="6" name="자유형 5"/>
          <p:cNvSpPr/>
          <p:nvPr/>
        </p:nvSpPr>
        <p:spPr>
          <a:xfrm>
            <a:off x="3535484" y="2994821"/>
            <a:ext cx="1561825" cy="1370283"/>
          </a:xfrm>
          <a:custGeom>
            <a:avLst/>
            <a:gdLst>
              <a:gd name="connsiteX0" fmla="*/ 0 w 1561825"/>
              <a:gd name="connsiteY0" fmla="*/ 1431636 h 1431636"/>
              <a:gd name="connsiteX1" fmla="*/ 1560945 w 1561825"/>
              <a:gd name="connsiteY1" fmla="*/ 609600 h 1431636"/>
              <a:gd name="connsiteX2" fmla="*/ 240145 w 1561825"/>
              <a:gd name="connsiteY2" fmla="*/ 0 h 1431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61825" h="1431636">
                <a:moveTo>
                  <a:pt x="0" y="1431636"/>
                </a:moveTo>
                <a:cubicBezTo>
                  <a:pt x="760460" y="1139921"/>
                  <a:pt x="1520921" y="848206"/>
                  <a:pt x="1560945" y="609600"/>
                </a:cubicBezTo>
                <a:cubicBezTo>
                  <a:pt x="1600969" y="370994"/>
                  <a:pt x="263236" y="70812"/>
                  <a:pt x="240145" y="0"/>
                </a:cubicBezTo>
              </a:path>
            </a:pathLst>
          </a:custGeom>
          <a:noFill/>
          <a:ln w="127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56603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9-4 </a:t>
            </a:r>
            <a:r>
              <a:rPr lang="ko-KR" altLang="en-US" dirty="0"/>
              <a:t>범위 지정 연산자</a:t>
            </a:r>
            <a:r>
              <a:rPr lang="en-US" altLang="ko-KR" dirty="0"/>
              <a:t>(::)</a:t>
            </a:r>
            <a:r>
              <a:rPr lang="ko-KR" altLang="en-US" dirty="0"/>
              <a:t>를 이용한 기본 클래스의 가상 함수 호출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15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836133" y="880259"/>
            <a:ext cx="4320043" cy="470898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#include &lt;</a:t>
            </a:r>
            <a:r>
              <a:rPr lang="en-US" altLang="ko-KR" sz="1200" dirty="0" err="1"/>
              <a:t>iostream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using namespace </a:t>
            </a:r>
            <a:r>
              <a:rPr lang="en-US" altLang="ko-KR" sz="1200" dirty="0" err="1"/>
              <a:t>std</a:t>
            </a:r>
            <a:r>
              <a:rPr lang="en-US" altLang="ko-KR" sz="1200" dirty="0"/>
              <a:t>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class Shape {</a:t>
            </a:r>
          </a:p>
          <a:p>
            <a:pPr defTabSz="180000"/>
            <a:r>
              <a:rPr lang="en-US" altLang="ko-KR" sz="1200" dirty="0"/>
              <a:t>public: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/>
              <a:t>virtual void draw() </a:t>
            </a:r>
            <a:r>
              <a:rPr lang="en-US" altLang="ko-KR" sz="1200" dirty="0"/>
              <a:t>{ 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cout</a:t>
            </a:r>
            <a:r>
              <a:rPr lang="en-US" altLang="ko-KR" sz="1200" dirty="0"/>
              <a:t> &lt;&lt; "--Shape--";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dirty="0"/>
              <a:t>};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class Circle : public Shape {</a:t>
            </a:r>
          </a:p>
          <a:p>
            <a:pPr defTabSz="180000"/>
            <a:r>
              <a:rPr lang="en-US" altLang="ko-KR" sz="1200" dirty="0"/>
              <a:t>public: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/>
              <a:t>virtual void draw() </a:t>
            </a:r>
            <a:r>
              <a:rPr lang="en-US" altLang="ko-KR" sz="1200" dirty="0"/>
              <a:t>{ 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b="1" dirty="0"/>
              <a:t>Shape::draw(); </a:t>
            </a:r>
            <a:r>
              <a:rPr lang="en-US" altLang="ko-KR" sz="1200" dirty="0"/>
              <a:t>// </a:t>
            </a:r>
            <a:r>
              <a:rPr lang="ko-KR" altLang="en-US" sz="1200" dirty="0"/>
              <a:t>기본 클래스의 </a:t>
            </a:r>
            <a:r>
              <a:rPr lang="en-US" altLang="ko-KR" sz="1200" dirty="0"/>
              <a:t>draw() </a:t>
            </a:r>
            <a:r>
              <a:rPr lang="ko-KR" altLang="en-US" sz="1200" dirty="0"/>
              <a:t>호출</a:t>
            </a:r>
          </a:p>
          <a:p>
            <a:pPr defTabSz="180000"/>
            <a:r>
              <a:rPr lang="ko-KR" altLang="en-US" sz="1200" dirty="0"/>
              <a:t>		</a:t>
            </a:r>
            <a:r>
              <a:rPr lang="en-US" altLang="ko-KR" sz="1200" dirty="0" err="1"/>
              <a:t>cout</a:t>
            </a:r>
            <a:r>
              <a:rPr lang="en-US" altLang="ko-KR" sz="1200" dirty="0"/>
              <a:t> &lt;&lt; "Circle" &lt;&lt; </a:t>
            </a:r>
            <a:r>
              <a:rPr lang="en-US" altLang="ko-KR" sz="1200" dirty="0" err="1"/>
              <a:t>endl</a:t>
            </a:r>
            <a:r>
              <a:rPr lang="en-US" altLang="ko-KR" sz="1200" dirty="0"/>
              <a:t>;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dirty="0"/>
              <a:t>};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 err="1"/>
              <a:t>int</a:t>
            </a:r>
            <a:r>
              <a:rPr lang="en-US" altLang="ko-KR" sz="1200" dirty="0"/>
              <a:t> main() {</a:t>
            </a:r>
          </a:p>
          <a:p>
            <a:pPr defTabSz="180000"/>
            <a:r>
              <a:rPr lang="en-US" altLang="ko-KR" sz="1200" dirty="0"/>
              <a:t>	Circle </a:t>
            </a:r>
            <a:r>
              <a:rPr lang="en-US" altLang="ko-KR" sz="1200" dirty="0" err="1"/>
              <a:t>circle</a:t>
            </a:r>
            <a:r>
              <a:rPr lang="en-US" altLang="ko-KR" sz="1200" dirty="0"/>
              <a:t>;</a:t>
            </a:r>
          </a:p>
          <a:p>
            <a:pPr defTabSz="180000"/>
            <a:r>
              <a:rPr lang="en-US" altLang="ko-KR" sz="1200" dirty="0"/>
              <a:t>	Shape * </a:t>
            </a:r>
            <a:r>
              <a:rPr lang="en-US" altLang="ko-KR" sz="1200" dirty="0" err="1"/>
              <a:t>pShape</a:t>
            </a:r>
            <a:r>
              <a:rPr lang="en-US" altLang="ko-KR" sz="1200" dirty="0"/>
              <a:t> = &amp;circle;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 err="1"/>
              <a:t>pShape</a:t>
            </a:r>
            <a:r>
              <a:rPr lang="en-US" altLang="ko-KR" sz="1200" b="1" dirty="0"/>
              <a:t>-&gt;draw(); 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 err="1"/>
              <a:t>pShape</a:t>
            </a:r>
            <a:r>
              <a:rPr lang="en-US" altLang="ko-KR" sz="1200" b="1" dirty="0"/>
              <a:t>-&gt;Shape::draw(); 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}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6444208" y="5104318"/>
            <a:ext cx="1944216" cy="461665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>
            <a:spAutoFit/>
          </a:bodyPr>
          <a:lstStyle/>
          <a:p>
            <a:pPr fontAlgn="base"/>
            <a:r>
              <a:rPr lang="en-US" altLang="ko-KR" sz="1200" dirty="0"/>
              <a:t>--Shape--Circle</a:t>
            </a:r>
          </a:p>
          <a:p>
            <a:pPr fontAlgn="base"/>
            <a:r>
              <a:rPr lang="en-US" altLang="ko-KR" sz="1200" dirty="0"/>
              <a:t>--Shape--</a:t>
            </a:r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4938280" y="2454971"/>
            <a:ext cx="857856" cy="302091"/>
          </a:xfrm>
          <a:prstGeom prst="wedgeRoundRectCallout">
            <a:avLst>
              <a:gd name="adj1" fmla="val -13863"/>
              <a:gd name="adj2" fmla="val 13193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>
                <a:solidFill>
                  <a:schemeClr val="tx1"/>
                </a:solidFill>
              </a:rPr>
              <a:t>동적바인딩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1" name="자유형 10"/>
          <p:cNvSpPr/>
          <p:nvPr/>
        </p:nvSpPr>
        <p:spPr>
          <a:xfrm>
            <a:off x="1619672" y="1937092"/>
            <a:ext cx="674556" cy="1449475"/>
          </a:xfrm>
          <a:custGeom>
            <a:avLst/>
            <a:gdLst>
              <a:gd name="connsiteX0" fmla="*/ 629905 w 629905"/>
              <a:gd name="connsiteY0" fmla="*/ 1690577 h 1690577"/>
              <a:gd name="connsiteX1" fmla="*/ 2584 w 629905"/>
              <a:gd name="connsiteY1" fmla="*/ 914400 h 1690577"/>
              <a:gd name="connsiteX2" fmla="*/ 449152 w 629905"/>
              <a:gd name="connsiteY2" fmla="*/ 0 h 1690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05" h="1690577">
                <a:moveTo>
                  <a:pt x="629905" y="1690577"/>
                </a:moveTo>
                <a:cubicBezTo>
                  <a:pt x="331307" y="1443370"/>
                  <a:pt x="32709" y="1196163"/>
                  <a:pt x="2584" y="914400"/>
                </a:cubicBezTo>
                <a:cubicBezTo>
                  <a:pt x="-27542" y="632637"/>
                  <a:pt x="210805" y="316318"/>
                  <a:pt x="449152" y="0"/>
                </a:cubicBezTo>
              </a:path>
            </a:pathLst>
          </a:custGeom>
          <a:noFill/>
          <a:ln w="1270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자유형 12"/>
          <p:cNvSpPr/>
          <p:nvPr/>
        </p:nvSpPr>
        <p:spPr>
          <a:xfrm>
            <a:off x="1343619" y="1888084"/>
            <a:ext cx="785340" cy="3321081"/>
          </a:xfrm>
          <a:custGeom>
            <a:avLst/>
            <a:gdLst>
              <a:gd name="connsiteX0" fmla="*/ 680650 w 733813"/>
              <a:gd name="connsiteY0" fmla="*/ 3838353 h 3838353"/>
              <a:gd name="connsiteX1" fmla="*/ 167 w 733813"/>
              <a:gd name="connsiteY1" fmla="*/ 1127051 h 3838353"/>
              <a:gd name="connsiteX2" fmla="*/ 733813 w 733813"/>
              <a:gd name="connsiteY2" fmla="*/ 0 h 3838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33813" h="3838353">
                <a:moveTo>
                  <a:pt x="680650" y="3838353"/>
                </a:moveTo>
                <a:cubicBezTo>
                  <a:pt x="335978" y="2802564"/>
                  <a:pt x="-8693" y="1766776"/>
                  <a:pt x="167" y="1127051"/>
                </a:cubicBezTo>
                <a:cubicBezTo>
                  <a:pt x="9027" y="487326"/>
                  <a:pt x="371420" y="243663"/>
                  <a:pt x="733813" y="0"/>
                </a:cubicBezTo>
              </a:path>
            </a:pathLst>
          </a:custGeom>
          <a:noFill/>
          <a:ln w="1270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사각형 설명선 13"/>
          <p:cNvSpPr/>
          <p:nvPr/>
        </p:nvSpPr>
        <p:spPr>
          <a:xfrm>
            <a:off x="3796293" y="4899918"/>
            <a:ext cx="2023289" cy="296459"/>
          </a:xfrm>
          <a:prstGeom prst="wedgeRoundRectCallout">
            <a:avLst>
              <a:gd name="adj1" fmla="val -71637"/>
              <a:gd name="adj2" fmla="val -6025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>
                <a:solidFill>
                  <a:schemeClr val="tx1"/>
                </a:solidFill>
              </a:rPr>
              <a:t>동적 바인딩을 포함하는 호출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16" name="모서리가 둥근 사각형 설명선 15"/>
          <p:cNvSpPr/>
          <p:nvPr/>
        </p:nvSpPr>
        <p:spPr>
          <a:xfrm>
            <a:off x="539552" y="4284276"/>
            <a:ext cx="857856" cy="302091"/>
          </a:xfrm>
          <a:prstGeom prst="wedgeRoundRectCallout">
            <a:avLst>
              <a:gd name="adj1" fmla="val 80698"/>
              <a:gd name="adj2" fmla="val -4681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>
                <a:solidFill>
                  <a:schemeClr val="tx1"/>
                </a:solidFill>
              </a:rPr>
              <a:t>정적바인딩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7" name="모서리가 둥근 사각형 설명선 16"/>
          <p:cNvSpPr/>
          <p:nvPr/>
        </p:nvSpPr>
        <p:spPr>
          <a:xfrm>
            <a:off x="539552" y="2031853"/>
            <a:ext cx="857856" cy="302091"/>
          </a:xfrm>
          <a:prstGeom prst="wedgeRoundRectCallout">
            <a:avLst>
              <a:gd name="adj1" fmla="val 85544"/>
              <a:gd name="adj2" fmla="val 80455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>
                <a:solidFill>
                  <a:schemeClr val="tx1"/>
                </a:solidFill>
              </a:rPr>
              <a:t>정적바인딩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5" name="자유형 14"/>
          <p:cNvSpPr/>
          <p:nvPr/>
        </p:nvSpPr>
        <p:spPr>
          <a:xfrm>
            <a:off x="3347864" y="3007223"/>
            <a:ext cx="2561686" cy="2068218"/>
          </a:xfrm>
          <a:custGeom>
            <a:avLst/>
            <a:gdLst>
              <a:gd name="connsiteX0" fmla="*/ 0 w 2474616"/>
              <a:gd name="connsiteY0" fmla="*/ 2044401 h 2044401"/>
              <a:gd name="connsiteX1" fmla="*/ 2474259 w 2474616"/>
              <a:gd name="connsiteY1" fmla="*/ 161812 h 2044401"/>
              <a:gd name="connsiteX2" fmla="*/ 143435 w 2474616"/>
              <a:gd name="connsiteY2" fmla="*/ 224565 h 2044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74616" h="2044401">
                <a:moveTo>
                  <a:pt x="0" y="2044401"/>
                </a:moveTo>
                <a:cubicBezTo>
                  <a:pt x="1225176" y="1254759"/>
                  <a:pt x="2450353" y="465118"/>
                  <a:pt x="2474259" y="161812"/>
                </a:cubicBezTo>
                <a:cubicBezTo>
                  <a:pt x="2498165" y="-141494"/>
                  <a:pt x="1320800" y="41535"/>
                  <a:pt x="143435" y="224565"/>
                </a:cubicBezTo>
              </a:path>
            </a:pathLst>
          </a:custGeom>
          <a:noFill/>
          <a:ln w="127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15920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가상 소멸자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pPr/>
              <a:t>16</a:t>
            </a:fld>
            <a:endParaRPr lang="ko-KR" altLang="en-US" dirty="0"/>
          </a:p>
        </p:txBody>
      </p:sp>
      <p:sp>
        <p:nvSpPr>
          <p:cNvPr id="14" name="내용 개체 틀 1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ko-KR" altLang="en-US" dirty="0"/>
              <a:t>가상 </a:t>
            </a:r>
            <a:r>
              <a:rPr lang="ko-KR" altLang="en-US" dirty="0" err="1"/>
              <a:t>소멸자</a:t>
            </a:r>
            <a:r>
              <a:rPr lang="ko-KR" altLang="en-US" dirty="0"/>
              <a:t> </a:t>
            </a:r>
            <a:endParaRPr lang="en-US" altLang="ko-KR" dirty="0"/>
          </a:p>
          <a:p>
            <a:pPr lvl="2"/>
            <a:r>
              <a:rPr lang="ko-KR" altLang="en-US" dirty="0" err="1"/>
              <a:t>소멸자를</a:t>
            </a:r>
            <a:r>
              <a:rPr lang="ko-KR" altLang="en-US" dirty="0"/>
              <a:t> </a:t>
            </a:r>
            <a:r>
              <a:rPr lang="en-US" altLang="ko-KR" dirty="0"/>
              <a:t>virtual </a:t>
            </a:r>
            <a:r>
              <a:rPr lang="ko-KR" altLang="en-US" dirty="0"/>
              <a:t>키워드로 선언</a:t>
            </a:r>
            <a:endParaRPr lang="en-US" altLang="ko-KR" dirty="0"/>
          </a:p>
          <a:p>
            <a:pPr lvl="2"/>
            <a:r>
              <a:rPr lang="ko-KR" altLang="en-US" dirty="0" err="1"/>
              <a:t>소멸자</a:t>
            </a:r>
            <a:r>
              <a:rPr lang="ko-KR" altLang="en-US" dirty="0"/>
              <a:t> 호출 시 동적 바인딩 발생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5046050" y="1989833"/>
            <a:ext cx="3150096" cy="175432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 fontAlgn="base"/>
            <a:r>
              <a:rPr lang="en-US" altLang="ko-KR" sz="1200" dirty="0"/>
              <a:t>class Base {</a:t>
            </a:r>
          </a:p>
          <a:p>
            <a:pPr defTabSz="180000" fontAlgn="base"/>
            <a:r>
              <a:rPr lang="en-US" altLang="ko-KR" sz="1200" dirty="0"/>
              <a:t>public:</a:t>
            </a:r>
          </a:p>
          <a:p>
            <a:pPr defTabSz="180000" fontAlgn="base"/>
            <a:r>
              <a:rPr lang="en-US" altLang="ko-KR" sz="1200" dirty="0"/>
              <a:t>	</a:t>
            </a:r>
            <a:r>
              <a:rPr lang="en-US" altLang="ko-KR" sz="1200" b="1" dirty="0">
                <a:solidFill>
                  <a:srgbClr val="FF0000"/>
                </a:solidFill>
              </a:rPr>
              <a:t>virtual</a:t>
            </a:r>
            <a:r>
              <a:rPr lang="en-US" altLang="ko-KR" sz="1200" dirty="0"/>
              <a:t> </a:t>
            </a:r>
            <a:r>
              <a:rPr lang="en-US" altLang="ko-KR" sz="1200" b="1" dirty="0"/>
              <a:t>~Base();</a:t>
            </a:r>
          </a:p>
          <a:p>
            <a:pPr defTabSz="180000" fontAlgn="base"/>
            <a:r>
              <a:rPr lang="en-US" altLang="ko-KR" sz="1200" dirty="0"/>
              <a:t>};</a:t>
            </a:r>
          </a:p>
          <a:p>
            <a:pPr defTabSz="180000" fontAlgn="base"/>
            <a:endParaRPr lang="en-US" altLang="ko-KR" sz="1200" dirty="0"/>
          </a:p>
          <a:p>
            <a:pPr defTabSz="180000" fontAlgn="base"/>
            <a:r>
              <a:rPr lang="en-US" altLang="ko-KR" sz="1200" dirty="0"/>
              <a:t>class Derived: public Base {</a:t>
            </a:r>
          </a:p>
          <a:p>
            <a:pPr defTabSz="180000" fontAlgn="base"/>
            <a:r>
              <a:rPr lang="en-US" altLang="ko-KR" sz="1200" dirty="0"/>
              <a:t>public:</a:t>
            </a:r>
          </a:p>
          <a:p>
            <a:pPr defTabSz="180000" fontAlgn="base"/>
            <a:r>
              <a:rPr lang="en-US" altLang="ko-KR" sz="1200" dirty="0"/>
              <a:t>	</a:t>
            </a:r>
            <a:r>
              <a:rPr lang="en-US" altLang="ko-KR" sz="1200" b="1" dirty="0">
                <a:solidFill>
                  <a:srgbClr val="FF0000"/>
                </a:solidFill>
              </a:rPr>
              <a:t>virtual</a:t>
            </a:r>
            <a:r>
              <a:rPr lang="en-US" altLang="ko-KR" sz="1200" dirty="0"/>
              <a:t> </a:t>
            </a:r>
            <a:r>
              <a:rPr lang="en-US" altLang="ko-KR" sz="1200" b="1" dirty="0"/>
              <a:t>~Derived();</a:t>
            </a:r>
          </a:p>
          <a:p>
            <a:pPr defTabSz="180000" fontAlgn="base"/>
            <a:r>
              <a:rPr lang="en-US" altLang="ko-KR" sz="1200" dirty="0"/>
              <a:t>};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1168458" y="1972963"/>
            <a:ext cx="3150096" cy="175432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 fontAlgn="base"/>
            <a:r>
              <a:rPr lang="en-US" altLang="ko-KR" sz="1200" dirty="0"/>
              <a:t>class Base {</a:t>
            </a:r>
          </a:p>
          <a:p>
            <a:pPr defTabSz="180000" fontAlgn="base"/>
            <a:r>
              <a:rPr lang="en-US" altLang="ko-KR" sz="1200" dirty="0"/>
              <a:t>public:</a:t>
            </a:r>
          </a:p>
          <a:p>
            <a:pPr defTabSz="180000" fontAlgn="base"/>
            <a:r>
              <a:rPr lang="en-US" altLang="ko-KR" sz="1200" dirty="0"/>
              <a:t>	</a:t>
            </a:r>
            <a:r>
              <a:rPr lang="en-US" altLang="ko-KR" sz="1200" b="1" dirty="0"/>
              <a:t>~Base();</a:t>
            </a:r>
          </a:p>
          <a:p>
            <a:pPr defTabSz="180000" fontAlgn="base"/>
            <a:r>
              <a:rPr lang="en-US" altLang="ko-KR" sz="1200" dirty="0"/>
              <a:t>};</a:t>
            </a:r>
          </a:p>
          <a:p>
            <a:pPr defTabSz="180000" fontAlgn="base"/>
            <a:endParaRPr lang="en-US" altLang="ko-KR" sz="1200" dirty="0"/>
          </a:p>
          <a:p>
            <a:pPr defTabSz="180000" fontAlgn="base"/>
            <a:r>
              <a:rPr lang="en-US" altLang="ko-KR" sz="1200" dirty="0"/>
              <a:t>class Derived: public Base {</a:t>
            </a:r>
          </a:p>
          <a:p>
            <a:pPr defTabSz="180000" fontAlgn="base"/>
            <a:r>
              <a:rPr lang="en-US" altLang="ko-KR" sz="1200" dirty="0"/>
              <a:t>public:</a:t>
            </a:r>
          </a:p>
          <a:p>
            <a:pPr defTabSz="180000" fontAlgn="base"/>
            <a:r>
              <a:rPr lang="en-US" altLang="ko-KR" sz="1200" dirty="0"/>
              <a:t>	~Derived();</a:t>
            </a:r>
          </a:p>
          <a:p>
            <a:pPr defTabSz="180000" fontAlgn="base"/>
            <a:r>
              <a:rPr lang="en-US" altLang="ko-KR" sz="1200" dirty="0"/>
              <a:t>};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1174819" y="4412197"/>
            <a:ext cx="3150096" cy="83099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 fontAlgn="base"/>
            <a:r>
              <a:rPr lang="en-US" altLang="ko-KR" sz="1200" dirty="0" err="1"/>
              <a:t>int</a:t>
            </a:r>
            <a:r>
              <a:rPr lang="en-US" altLang="ko-KR" sz="1200" dirty="0"/>
              <a:t> main() {</a:t>
            </a:r>
          </a:p>
          <a:p>
            <a:pPr defTabSz="180000" fontAlgn="base"/>
            <a:r>
              <a:rPr lang="en-US" altLang="ko-KR" sz="1200" dirty="0"/>
              <a:t>	</a:t>
            </a:r>
            <a:r>
              <a:rPr lang="en-US" altLang="ko-KR" sz="1200" b="1" dirty="0"/>
              <a:t>Base *p </a:t>
            </a:r>
            <a:r>
              <a:rPr lang="en-US" altLang="ko-KR" sz="1200" dirty="0"/>
              <a:t>= new Derived();</a:t>
            </a:r>
          </a:p>
          <a:p>
            <a:pPr defTabSz="180000" fontAlgn="base"/>
            <a:r>
              <a:rPr lang="en-US" altLang="ko-KR" sz="1200" dirty="0"/>
              <a:t>	</a:t>
            </a:r>
            <a:r>
              <a:rPr lang="en-US" altLang="ko-KR" sz="1200" b="1" dirty="0"/>
              <a:t>delete p;</a:t>
            </a:r>
          </a:p>
          <a:p>
            <a:pPr defTabSz="180000" fontAlgn="base"/>
            <a:r>
              <a:rPr lang="en-US" altLang="ko-KR" sz="1200" dirty="0"/>
              <a:t>}</a:t>
            </a:r>
          </a:p>
        </p:txBody>
      </p:sp>
      <p:sp>
        <p:nvSpPr>
          <p:cNvPr id="10" name="자유형 9"/>
          <p:cNvSpPr/>
          <p:nvPr/>
        </p:nvSpPr>
        <p:spPr>
          <a:xfrm>
            <a:off x="6407970" y="2449405"/>
            <a:ext cx="1754435" cy="964300"/>
          </a:xfrm>
          <a:custGeom>
            <a:avLst/>
            <a:gdLst>
              <a:gd name="connsiteX0" fmla="*/ 332509 w 2274353"/>
              <a:gd name="connsiteY0" fmla="*/ 1348509 h 1348509"/>
              <a:gd name="connsiteX1" fmla="*/ 2272146 w 2274353"/>
              <a:gd name="connsiteY1" fmla="*/ 895927 h 1348509"/>
              <a:gd name="connsiteX2" fmla="*/ 0 w 2274353"/>
              <a:gd name="connsiteY2" fmla="*/ 0 h 1348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74353" h="1348509">
                <a:moveTo>
                  <a:pt x="332509" y="1348509"/>
                </a:moveTo>
                <a:cubicBezTo>
                  <a:pt x="1330036" y="1234593"/>
                  <a:pt x="2327564" y="1120678"/>
                  <a:pt x="2272146" y="895927"/>
                </a:cubicBezTo>
                <a:cubicBezTo>
                  <a:pt x="2216728" y="671175"/>
                  <a:pt x="1108364" y="335587"/>
                  <a:pt x="0" y="0"/>
                </a:cubicBezTo>
              </a:path>
            </a:pathLst>
          </a:custGeom>
          <a:noFill/>
          <a:ln w="12700">
            <a:solidFill>
              <a:srgbClr val="00B050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5068645" y="4391812"/>
            <a:ext cx="3150096" cy="83099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 fontAlgn="base"/>
            <a:r>
              <a:rPr lang="en-US" altLang="ko-KR" sz="1200" dirty="0" err="1"/>
              <a:t>int</a:t>
            </a:r>
            <a:r>
              <a:rPr lang="en-US" altLang="ko-KR" sz="1200" dirty="0"/>
              <a:t> main() {</a:t>
            </a:r>
          </a:p>
          <a:p>
            <a:pPr defTabSz="180000" fontAlgn="base"/>
            <a:r>
              <a:rPr lang="en-US" altLang="ko-KR" sz="1200" dirty="0"/>
              <a:t>	</a:t>
            </a:r>
            <a:r>
              <a:rPr lang="en-US" altLang="ko-KR" sz="1200" b="1" dirty="0"/>
              <a:t>Base *p </a:t>
            </a:r>
            <a:r>
              <a:rPr lang="en-US" altLang="ko-KR" sz="1200" dirty="0"/>
              <a:t>= new Derived();</a:t>
            </a:r>
          </a:p>
          <a:p>
            <a:pPr defTabSz="180000" fontAlgn="base"/>
            <a:r>
              <a:rPr lang="en-US" altLang="ko-KR" sz="1200" dirty="0"/>
              <a:t>	</a:t>
            </a:r>
            <a:r>
              <a:rPr lang="en-US" altLang="ko-KR" sz="1200" b="1" dirty="0"/>
              <a:t>delete p;</a:t>
            </a:r>
          </a:p>
          <a:p>
            <a:pPr defTabSz="180000" fontAlgn="base"/>
            <a:r>
              <a:rPr lang="en-US" altLang="ko-KR" sz="1200" dirty="0"/>
              <a:t>}</a:t>
            </a:r>
          </a:p>
        </p:txBody>
      </p:sp>
      <p:sp>
        <p:nvSpPr>
          <p:cNvPr id="12" name="자유형 11"/>
          <p:cNvSpPr/>
          <p:nvPr/>
        </p:nvSpPr>
        <p:spPr>
          <a:xfrm>
            <a:off x="683568" y="2460853"/>
            <a:ext cx="729717" cy="2464777"/>
          </a:xfrm>
          <a:custGeom>
            <a:avLst/>
            <a:gdLst>
              <a:gd name="connsiteX0" fmla="*/ 729717 w 729717"/>
              <a:gd name="connsiteY0" fmla="*/ 2955636 h 2955636"/>
              <a:gd name="connsiteX1" fmla="*/ 44 w 729717"/>
              <a:gd name="connsiteY1" fmla="*/ 969818 h 2955636"/>
              <a:gd name="connsiteX2" fmla="*/ 702008 w 729717"/>
              <a:gd name="connsiteY2" fmla="*/ 0 h 2955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29717" h="2955636">
                <a:moveTo>
                  <a:pt x="729717" y="2955636"/>
                </a:moveTo>
                <a:cubicBezTo>
                  <a:pt x="367189" y="2209030"/>
                  <a:pt x="4662" y="1462424"/>
                  <a:pt x="44" y="969818"/>
                </a:cubicBezTo>
                <a:cubicBezTo>
                  <a:pt x="-4574" y="477212"/>
                  <a:pt x="348717" y="238606"/>
                  <a:pt x="702008" y="0"/>
                </a:cubicBezTo>
              </a:path>
            </a:pathLst>
          </a:custGeom>
          <a:noFill/>
          <a:ln w="127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자유형 12"/>
          <p:cNvSpPr/>
          <p:nvPr/>
        </p:nvSpPr>
        <p:spPr>
          <a:xfrm>
            <a:off x="4546473" y="2460853"/>
            <a:ext cx="729717" cy="2464777"/>
          </a:xfrm>
          <a:custGeom>
            <a:avLst/>
            <a:gdLst>
              <a:gd name="connsiteX0" fmla="*/ 729717 w 729717"/>
              <a:gd name="connsiteY0" fmla="*/ 2955636 h 2955636"/>
              <a:gd name="connsiteX1" fmla="*/ 44 w 729717"/>
              <a:gd name="connsiteY1" fmla="*/ 969818 h 2955636"/>
              <a:gd name="connsiteX2" fmla="*/ 702008 w 729717"/>
              <a:gd name="connsiteY2" fmla="*/ 0 h 2955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29717" h="2955636">
                <a:moveTo>
                  <a:pt x="729717" y="2955636"/>
                </a:moveTo>
                <a:cubicBezTo>
                  <a:pt x="367189" y="2209030"/>
                  <a:pt x="4662" y="1462424"/>
                  <a:pt x="44" y="969818"/>
                </a:cubicBezTo>
                <a:cubicBezTo>
                  <a:pt x="-4574" y="477212"/>
                  <a:pt x="348717" y="238606"/>
                  <a:pt x="702008" y="0"/>
                </a:cubicBezTo>
              </a:path>
            </a:pathLst>
          </a:custGeom>
          <a:noFill/>
          <a:ln w="127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모서리가 둥근 사각형 설명선 15"/>
          <p:cNvSpPr/>
          <p:nvPr/>
        </p:nvSpPr>
        <p:spPr>
          <a:xfrm>
            <a:off x="1212250" y="3963522"/>
            <a:ext cx="1537617" cy="253564"/>
          </a:xfrm>
          <a:prstGeom prst="wedgeRoundRectCallout">
            <a:avLst>
              <a:gd name="adj1" fmla="val -61677"/>
              <a:gd name="adj2" fmla="val 56475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chemeClr val="tx1"/>
                </a:solidFill>
              </a:rPr>
              <a:t>~Base() </a:t>
            </a:r>
            <a:r>
              <a:rPr lang="ko-KR" altLang="en-US" sz="1000" dirty="0">
                <a:solidFill>
                  <a:schemeClr val="tx1"/>
                </a:solidFill>
              </a:rPr>
              <a:t>소멸자만 실행</a:t>
            </a:r>
          </a:p>
        </p:txBody>
      </p:sp>
      <p:sp>
        <p:nvSpPr>
          <p:cNvPr id="17" name="자유형 16"/>
          <p:cNvSpPr/>
          <p:nvPr/>
        </p:nvSpPr>
        <p:spPr>
          <a:xfrm>
            <a:off x="6407970" y="2519721"/>
            <a:ext cx="961341" cy="893983"/>
          </a:xfrm>
          <a:custGeom>
            <a:avLst/>
            <a:gdLst>
              <a:gd name="connsiteX0" fmla="*/ 0 w 1248574"/>
              <a:gd name="connsiteY0" fmla="*/ 0 h 932872"/>
              <a:gd name="connsiteX1" fmla="*/ 1246909 w 1248574"/>
              <a:gd name="connsiteY1" fmla="*/ 526472 h 932872"/>
              <a:gd name="connsiteX2" fmla="*/ 212436 w 1248574"/>
              <a:gd name="connsiteY2" fmla="*/ 932872 h 932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48574" h="932872">
                <a:moveTo>
                  <a:pt x="0" y="0"/>
                </a:moveTo>
                <a:cubicBezTo>
                  <a:pt x="605751" y="185496"/>
                  <a:pt x="1211503" y="370993"/>
                  <a:pt x="1246909" y="526472"/>
                </a:cubicBezTo>
                <a:cubicBezTo>
                  <a:pt x="1282315" y="681951"/>
                  <a:pt x="747375" y="807411"/>
                  <a:pt x="212436" y="932872"/>
                </a:cubicBezTo>
              </a:path>
            </a:pathLst>
          </a:custGeom>
          <a:noFill/>
          <a:ln w="127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모서리가 둥근 사각형 설명선 17"/>
          <p:cNvSpPr/>
          <p:nvPr/>
        </p:nvSpPr>
        <p:spPr>
          <a:xfrm>
            <a:off x="7051341" y="2260995"/>
            <a:ext cx="968241" cy="258726"/>
          </a:xfrm>
          <a:prstGeom prst="wedgeRoundRectCallout">
            <a:avLst>
              <a:gd name="adj1" fmla="val -37816"/>
              <a:gd name="adj2" fmla="val 174604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>
                <a:solidFill>
                  <a:schemeClr val="tx1"/>
                </a:solidFill>
              </a:rPr>
              <a:t>동적 바인딩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683568" y="3890273"/>
            <a:ext cx="34496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sym typeface="Wingdings"/>
              </a:rPr>
              <a:t></a:t>
            </a:r>
            <a:endParaRPr lang="ko-KR" altLang="en-US" sz="1400" dirty="0"/>
          </a:p>
        </p:txBody>
      </p:sp>
      <p:sp>
        <p:nvSpPr>
          <p:cNvPr id="24" name="직사각형 23"/>
          <p:cNvSpPr/>
          <p:nvPr/>
        </p:nvSpPr>
        <p:spPr>
          <a:xfrm>
            <a:off x="4546473" y="3909309"/>
            <a:ext cx="34496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sym typeface="Wingdings"/>
              </a:rPr>
              <a:t></a:t>
            </a:r>
            <a:endParaRPr lang="ko-KR" altLang="en-US" sz="1400" dirty="0"/>
          </a:p>
        </p:txBody>
      </p:sp>
      <p:sp>
        <p:nvSpPr>
          <p:cNvPr id="25" name="직사각형 24"/>
          <p:cNvSpPr/>
          <p:nvPr/>
        </p:nvSpPr>
        <p:spPr>
          <a:xfrm>
            <a:off x="7112704" y="2866996"/>
            <a:ext cx="34496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sym typeface="Wingdings"/>
              </a:rPr>
              <a:t></a:t>
            </a:r>
            <a:endParaRPr lang="ko-KR" altLang="en-US" sz="1400" dirty="0"/>
          </a:p>
        </p:txBody>
      </p:sp>
      <p:sp>
        <p:nvSpPr>
          <p:cNvPr id="26" name="직사각형 25"/>
          <p:cNvSpPr/>
          <p:nvPr/>
        </p:nvSpPr>
        <p:spPr>
          <a:xfrm>
            <a:off x="7838337" y="2966712"/>
            <a:ext cx="34496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sym typeface="Wingdings"/>
              </a:rPr>
              <a:t></a:t>
            </a:r>
            <a:endParaRPr lang="ko-KR" altLang="en-US" sz="1400" dirty="0"/>
          </a:p>
        </p:txBody>
      </p:sp>
      <p:sp>
        <p:nvSpPr>
          <p:cNvPr id="27" name="모서리가 둥근 사각형 설명선 26"/>
          <p:cNvSpPr/>
          <p:nvPr/>
        </p:nvSpPr>
        <p:spPr>
          <a:xfrm>
            <a:off x="5817549" y="3643237"/>
            <a:ext cx="2941818" cy="447068"/>
          </a:xfrm>
          <a:prstGeom prst="wedgeRoundRectCallout">
            <a:avLst>
              <a:gd name="adj1" fmla="val -38546"/>
              <a:gd name="adj2" fmla="val -81705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>
                <a:solidFill>
                  <a:schemeClr val="tx1"/>
                </a:solidFill>
              </a:rPr>
              <a:t>파생 클래스의 소멸자가 자신의 코드 실행 후</a:t>
            </a:r>
            <a:r>
              <a:rPr lang="en-US" altLang="ko-KR" sz="1000" dirty="0">
                <a:solidFill>
                  <a:schemeClr val="tx1"/>
                </a:solidFill>
              </a:rPr>
              <a:t>,</a:t>
            </a:r>
            <a:r>
              <a:rPr lang="ko-KR" altLang="en-US" sz="1000" dirty="0">
                <a:solidFill>
                  <a:schemeClr val="tx1"/>
                </a:solidFill>
              </a:rPr>
              <a:t> 기본 클래스의 </a:t>
            </a:r>
            <a:r>
              <a:rPr lang="ko-KR" altLang="en-US" sz="1000" dirty="0" err="1">
                <a:solidFill>
                  <a:schemeClr val="tx1"/>
                </a:solidFill>
              </a:rPr>
              <a:t>소멸자를</a:t>
            </a:r>
            <a:r>
              <a:rPr lang="ko-KR" altLang="en-US" sz="1000" dirty="0">
                <a:solidFill>
                  <a:schemeClr val="tx1"/>
                </a:solidFill>
              </a:rPr>
              <a:t> 호출하도록 </a:t>
            </a:r>
            <a:r>
              <a:rPr lang="ko-KR" altLang="en-US" sz="1000" dirty="0" err="1">
                <a:solidFill>
                  <a:schemeClr val="tx1"/>
                </a:solidFill>
              </a:rPr>
              <a:t>컴파일됨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459855" y="5811125"/>
            <a:ext cx="24032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rgbClr val="0070C0"/>
                </a:solidFill>
              </a:rPr>
              <a:t>소멸자가 가상 함수가 아닌 경우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153902" y="6104329"/>
            <a:ext cx="13708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>
                <a:solidFill>
                  <a:srgbClr val="0070C0"/>
                </a:solidFill>
              </a:rPr>
              <a:t>가상 </a:t>
            </a:r>
            <a:r>
              <a:rPr lang="ko-KR" altLang="en-US" sz="1200" dirty="0" err="1">
                <a:solidFill>
                  <a:srgbClr val="0070C0"/>
                </a:solidFill>
              </a:rPr>
              <a:t>소멸자</a:t>
            </a:r>
            <a:r>
              <a:rPr lang="ko-KR" altLang="en-US" sz="1200" dirty="0">
                <a:solidFill>
                  <a:srgbClr val="0070C0"/>
                </a:solidFill>
              </a:rPr>
              <a:t> 경우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1410260" y="5339099"/>
            <a:ext cx="203613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sym typeface="Wingdings"/>
              </a:rPr>
              <a:t> </a:t>
            </a:r>
            <a:r>
              <a:rPr lang="en-US" altLang="ko-KR" sz="1400" dirty="0">
                <a:sym typeface="Wingdings"/>
              </a:rPr>
              <a:t>~Base() </a:t>
            </a:r>
            <a:r>
              <a:rPr lang="ko-KR" altLang="en-US" sz="1400" dirty="0" err="1">
                <a:sym typeface="Wingdings"/>
              </a:rPr>
              <a:t>소멸자</a:t>
            </a:r>
            <a:r>
              <a:rPr lang="ko-KR" altLang="en-US" sz="1400" dirty="0">
                <a:sym typeface="Wingdings"/>
              </a:rPr>
              <a:t> 실행</a:t>
            </a:r>
            <a:endParaRPr lang="ko-KR" altLang="en-US" sz="1400" dirty="0"/>
          </a:p>
        </p:txBody>
      </p:sp>
      <p:sp>
        <p:nvSpPr>
          <p:cNvPr id="31" name="직사각형 30"/>
          <p:cNvSpPr/>
          <p:nvPr/>
        </p:nvSpPr>
        <p:spPr>
          <a:xfrm>
            <a:off x="5603030" y="5339099"/>
            <a:ext cx="2101857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/>
              <a:buChar char=""/>
            </a:pPr>
            <a:r>
              <a:rPr lang="en-US" altLang="ko-KR" sz="1400" dirty="0">
                <a:sym typeface="Wingdings"/>
              </a:rPr>
              <a:t>~Base() </a:t>
            </a:r>
            <a:r>
              <a:rPr lang="ko-KR" altLang="en-US" sz="1400" dirty="0" err="1">
                <a:sym typeface="Wingdings"/>
              </a:rPr>
              <a:t>소멸자</a:t>
            </a:r>
            <a:r>
              <a:rPr lang="ko-KR" altLang="en-US" sz="1400" dirty="0">
                <a:sym typeface="Wingdings"/>
              </a:rPr>
              <a:t> 호출</a:t>
            </a:r>
            <a:endParaRPr lang="en-US" altLang="ko-KR" sz="1400" dirty="0">
              <a:sym typeface="Wingdings"/>
            </a:endParaRPr>
          </a:p>
          <a:p>
            <a:pPr marL="285750" indent="-285750">
              <a:buFont typeface="Wingdings"/>
              <a:buChar char=""/>
            </a:pPr>
            <a:r>
              <a:rPr lang="en-US" altLang="ko-KR" sz="1400" dirty="0">
                <a:sym typeface="Wingdings"/>
              </a:rPr>
              <a:t>~Derived() </a:t>
            </a:r>
            <a:r>
              <a:rPr lang="ko-KR" altLang="en-US" sz="1400" dirty="0">
                <a:sym typeface="Wingdings"/>
              </a:rPr>
              <a:t>실행</a:t>
            </a:r>
            <a:endParaRPr lang="en-US" altLang="ko-KR" sz="1400" dirty="0">
              <a:sym typeface="Wingdings"/>
            </a:endParaRPr>
          </a:p>
          <a:p>
            <a:r>
              <a:rPr lang="ko-KR" altLang="en-US" sz="1400" dirty="0">
                <a:sym typeface="Wingdings"/>
              </a:rPr>
              <a:t>  </a:t>
            </a:r>
            <a:r>
              <a:rPr lang="en-US" altLang="ko-KR" sz="1400" dirty="0">
                <a:sym typeface="Wingdings"/>
              </a:rPr>
              <a:t>~Base() </a:t>
            </a:r>
            <a:r>
              <a:rPr lang="ko-KR" altLang="en-US" sz="1400" dirty="0">
                <a:sym typeface="Wingdings"/>
              </a:rPr>
              <a:t>실행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1017225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 </a:t>
            </a:r>
            <a:r>
              <a:rPr lang="en-US" altLang="ko-KR" dirty="0"/>
              <a:t>9-6 </a:t>
            </a:r>
            <a:r>
              <a:rPr lang="ko-KR" altLang="en-US" dirty="0" err="1"/>
              <a:t>소멸자를</a:t>
            </a:r>
            <a:r>
              <a:rPr lang="ko-KR" altLang="en-US" dirty="0"/>
              <a:t> 가상 함수로 선언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17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683568" y="1628800"/>
            <a:ext cx="4824536" cy="440120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#include &lt;</a:t>
            </a:r>
            <a:r>
              <a:rPr lang="en-US" altLang="ko-KR" sz="1400" dirty="0" err="1"/>
              <a:t>iostream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using namespace </a:t>
            </a:r>
            <a:r>
              <a:rPr lang="en-US" altLang="ko-KR" sz="1400" dirty="0" err="1"/>
              <a:t>std</a:t>
            </a:r>
            <a:r>
              <a:rPr lang="en-US" altLang="ko-KR" sz="1400" dirty="0"/>
              <a:t>;</a:t>
            </a:r>
          </a:p>
          <a:p>
            <a:pPr defTabSz="180000"/>
            <a:endParaRPr lang="ko-KR" altLang="en-US" sz="1400" dirty="0"/>
          </a:p>
          <a:p>
            <a:pPr defTabSz="180000"/>
            <a:r>
              <a:rPr lang="en-US" altLang="ko-KR" sz="1400" dirty="0"/>
              <a:t>class Base {</a:t>
            </a:r>
          </a:p>
          <a:p>
            <a:pPr defTabSz="180000"/>
            <a:r>
              <a:rPr lang="en-US" altLang="ko-KR" sz="1400" dirty="0"/>
              <a:t>public: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b="1" dirty="0"/>
              <a:t>virtual ~Base() </a:t>
            </a:r>
            <a:r>
              <a:rPr lang="en-US" altLang="ko-KR" sz="1400" dirty="0"/>
              <a:t>{ </a:t>
            </a:r>
            <a:r>
              <a:rPr lang="en-US" altLang="ko-KR" sz="1400" dirty="0" err="1"/>
              <a:t>cout</a:t>
            </a:r>
            <a:r>
              <a:rPr lang="en-US" altLang="ko-KR" sz="1400" dirty="0"/>
              <a:t> &lt;&lt; "~Base()" &lt;&lt; </a:t>
            </a:r>
            <a:r>
              <a:rPr lang="en-US" altLang="ko-KR" sz="1400" dirty="0" err="1"/>
              <a:t>endl</a:t>
            </a:r>
            <a:r>
              <a:rPr lang="en-US" altLang="ko-KR" sz="1400" dirty="0"/>
              <a:t>; }</a:t>
            </a:r>
          </a:p>
          <a:p>
            <a:pPr defTabSz="180000"/>
            <a:r>
              <a:rPr lang="en-US" altLang="ko-KR" sz="1400" dirty="0"/>
              <a:t>};</a:t>
            </a:r>
          </a:p>
          <a:p>
            <a:pPr defTabSz="180000"/>
            <a:endParaRPr lang="ko-KR" altLang="en-US" sz="1400" dirty="0"/>
          </a:p>
          <a:p>
            <a:pPr defTabSz="180000"/>
            <a:r>
              <a:rPr lang="en-US" altLang="ko-KR" sz="1400" dirty="0"/>
              <a:t>class Derived: public Base {</a:t>
            </a:r>
          </a:p>
          <a:p>
            <a:pPr defTabSz="180000"/>
            <a:r>
              <a:rPr lang="en-US" altLang="ko-KR" sz="1400" dirty="0"/>
              <a:t>public: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b="1" dirty="0"/>
              <a:t>virtual ~Derived() </a:t>
            </a:r>
            <a:r>
              <a:rPr lang="en-US" altLang="ko-KR" sz="1400" dirty="0"/>
              <a:t>{ </a:t>
            </a:r>
            <a:r>
              <a:rPr lang="en-US" altLang="ko-KR" sz="1400" dirty="0" err="1"/>
              <a:t>cout</a:t>
            </a:r>
            <a:r>
              <a:rPr lang="en-US" altLang="ko-KR" sz="1400" dirty="0"/>
              <a:t> &lt;&lt; "~Derived()" &lt;&lt; </a:t>
            </a:r>
            <a:r>
              <a:rPr lang="en-US" altLang="ko-KR" sz="1400" dirty="0" err="1"/>
              <a:t>endl</a:t>
            </a:r>
            <a:r>
              <a:rPr lang="en-US" altLang="ko-KR" sz="1400" dirty="0"/>
              <a:t>; }</a:t>
            </a:r>
          </a:p>
          <a:p>
            <a:pPr defTabSz="180000"/>
            <a:r>
              <a:rPr lang="en-US" altLang="ko-KR" sz="1400" dirty="0"/>
              <a:t>};</a:t>
            </a:r>
          </a:p>
          <a:p>
            <a:pPr defTabSz="180000"/>
            <a:endParaRPr lang="ko-KR" altLang="en-US" sz="1400" dirty="0"/>
          </a:p>
          <a:p>
            <a:pPr defTabSz="180000"/>
            <a:r>
              <a:rPr lang="en-US" altLang="ko-KR" sz="1400" dirty="0" err="1"/>
              <a:t>int</a:t>
            </a:r>
            <a:r>
              <a:rPr lang="en-US" altLang="ko-KR" sz="1400" dirty="0"/>
              <a:t> main() {</a:t>
            </a:r>
          </a:p>
          <a:p>
            <a:pPr defTabSz="180000"/>
            <a:r>
              <a:rPr lang="en-US" altLang="ko-KR" sz="1400" dirty="0"/>
              <a:t>	Derived *</a:t>
            </a:r>
            <a:r>
              <a:rPr lang="en-US" altLang="ko-KR" sz="1400" dirty="0" err="1"/>
              <a:t>dp</a:t>
            </a:r>
            <a:r>
              <a:rPr lang="en-US" altLang="ko-KR" sz="1400" dirty="0"/>
              <a:t>  = new Derived();</a:t>
            </a:r>
          </a:p>
          <a:p>
            <a:pPr defTabSz="180000"/>
            <a:r>
              <a:rPr lang="en-US" altLang="ko-KR" sz="1400" dirty="0"/>
              <a:t>	Base *</a:t>
            </a:r>
            <a:r>
              <a:rPr lang="en-US" altLang="ko-KR" sz="1400" dirty="0" err="1"/>
              <a:t>bp</a:t>
            </a:r>
            <a:r>
              <a:rPr lang="en-US" altLang="ko-KR" sz="1400" dirty="0"/>
              <a:t> = new Derived();</a:t>
            </a:r>
          </a:p>
          <a:p>
            <a:pPr defTabSz="180000"/>
            <a:endParaRPr lang="ko-KR" altLang="en-US" sz="1400" dirty="0"/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b="1" dirty="0"/>
              <a:t>delete </a:t>
            </a:r>
            <a:r>
              <a:rPr lang="en-US" altLang="ko-KR" sz="1400" b="1" dirty="0" err="1"/>
              <a:t>dp</a:t>
            </a:r>
            <a:r>
              <a:rPr lang="en-US" altLang="ko-KR" sz="1400" b="1" dirty="0"/>
              <a:t>; </a:t>
            </a:r>
            <a:r>
              <a:rPr lang="en-US" altLang="ko-KR" sz="1400" dirty="0"/>
              <a:t>// Derived</a:t>
            </a:r>
            <a:r>
              <a:rPr lang="ko-KR" altLang="en-US" sz="1400" dirty="0"/>
              <a:t>의 포인터로 소멸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b="1" dirty="0"/>
              <a:t>delete </a:t>
            </a:r>
            <a:r>
              <a:rPr lang="en-US" altLang="ko-KR" sz="1400" b="1" dirty="0" err="1"/>
              <a:t>bp</a:t>
            </a:r>
            <a:r>
              <a:rPr lang="en-US" altLang="ko-KR" sz="1400" b="1" dirty="0"/>
              <a:t>; </a:t>
            </a:r>
            <a:r>
              <a:rPr lang="en-US" altLang="ko-KR" sz="1400" dirty="0"/>
              <a:t>// Base</a:t>
            </a:r>
            <a:r>
              <a:rPr lang="ko-KR" altLang="en-US" sz="1400" dirty="0"/>
              <a:t>의 포인터로 소멸 </a:t>
            </a:r>
            <a:endParaRPr lang="en-US" altLang="ko-KR" sz="1400" dirty="0"/>
          </a:p>
          <a:p>
            <a:pPr defTabSz="180000"/>
            <a:r>
              <a:rPr lang="en-US" altLang="ko-KR" sz="1400" dirty="0"/>
              <a:t>}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5796136" y="5157192"/>
            <a:ext cx="2448272" cy="861774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>
            <a:spAutoFit/>
          </a:bodyPr>
          <a:lstStyle/>
          <a:p>
            <a:pPr fontAlgn="base"/>
            <a:r>
              <a:rPr lang="en-US" altLang="ko-KR" sz="1200" dirty="0"/>
              <a:t>~Derived()</a:t>
            </a:r>
          </a:p>
          <a:p>
            <a:pPr fontAlgn="base"/>
            <a:r>
              <a:rPr lang="en-US" altLang="ko-KR" sz="1200" dirty="0"/>
              <a:t>~Base()</a:t>
            </a:r>
          </a:p>
          <a:p>
            <a:pPr fontAlgn="base"/>
            <a:r>
              <a:rPr lang="en-US" altLang="ko-KR" sz="1200" dirty="0"/>
              <a:t>~Derived()</a:t>
            </a:r>
          </a:p>
          <a:p>
            <a:pPr fontAlgn="base"/>
            <a:r>
              <a:rPr lang="en-US" altLang="ko-KR" sz="1200" dirty="0"/>
              <a:t>~Base()</a:t>
            </a:r>
          </a:p>
        </p:txBody>
      </p:sp>
      <p:sp>
        <p:nvSpPr>
          <p:cNvPr id="7" name="모서리가 둥근 사각형 설명선 6"/>
          <p:cNvSpPr/>
          <p:nvPr/>
        </p:nvSpPr>
        <p:spPr>
          <a:xfrm>
            <a:off x="7115560" y="5298517"/>
            <a:ext cx="768808" cy="253564"/>
          </a:xfrm>
          <a:prstGeom prst="wedgeRoundRectCallout">
            <a:avLst>
              <a:gd name="adj1" fmla="val -65758"/>
              <a:gd name="adj2" fmla="val -93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chemeClr val="tx1"/>
                </a:solidFill>
              </a:rPr>
              <a:t>delete </a:t>
            </a:r>
            <a:r>
              <a:rPr lang="en-US" altLang="ko-KR" sz="1000" dirty="0" err="1">
                <a:solidFill>
                  <a:schemeClr val="tx1"/>
                </a:solidFill>
              </a:rPr>
              <a:t>dp</a:t>
            </a:r>
            <a:r>
              <a:rPr lang="en-US" altLang="ko-KR" sz="1000" dirty="0">
                <a:solidFill>
                  <a:schemeClr val="tx1"/>
                </a:solidFill>
              </a:rPr>
              <a:t>;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7115560" y="5658557"/>
            <a:ext cx="768808" cy="253564"/>
          </a:xfrm>
          <a:prstGeom prst="wedgeRoundRectCallout">
            <a:avLst>
              <a:gd name="adj1" fmla="val -65758"/>
              <a:gd name="adj2" fmla="val -93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chemeClr val="tx1"/>
                </a:solidFill>
              </a:rPr>
              <a:t>delete </a:t>
            </a:r>
            <a:r>
              <a:rPr lang="en-US" altLang="ko-KR" sz="1000" dirty="0" err="1">
                <a:solidFill>
                  <a:schemeClr val="tx1"/>
                </a:solidFill>
              </a:rPr>
              <a:t>bp</a:t>
            </a:r>
            <a:r>
              <a:rPr lang="en-US" altLang="ko-KR" sz="1000" dirty="0">
                <a:solidFill>
                  <a:schemeClr val="tx1"/>
                </a:solidFill>
              </a:rPr>
              <a:t>;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" name="오른쪽 중괄호 2"/>
          <p:cNvSpPr/>
          <p:nvPr/>
        </p:nvSpPr>
        <p:spPr>
          <a:xfrm>
            <a:off x="6732240" y="5228590"/>
            <a:ext cx="216025" cy="359489"/>
          </a:xfrm>
          <a:prstGeom prst="rightBrace">
            <a:avLst>
              <a:gd name="adj1" fmla="val 28252"/>
              <a:gd name="adj2" fmla="val 5000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70C0"/>
              </a:solidFill>
            </a:endParaRPr>
          </a:p>
        </p:txBody>
      </p:sp>
      <p:sp>
        <p:nvSpPr>
          <p:cNvPr id="9" name="오른쪽 중괄호 8"/>
          <p:cNvSpPr/>
          <p:nvPr/>
        </p:nvSpPr>
        <p:spPr>
          <a:xfrm>
            <a:off x="6732239" y="5587100"/>
            <a:ext cx="216025" cy="359489"/>
          </a:xfrm>
          <a:prstGeom prst="rightBrace">
            <a:avLst>
              <a:gd name="adj1" fmla="val 28252"/>
              <a:gd name="adj2" fmla="val 5000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59847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오버로딩과</a:t>
            </a:r>
            <a:r>
              <a:rPr lang="ko-KR" altLang="en-US" dirty="0"/>
              <a:t> 함수 재정의</a:t>
            </a:r>
            <a:r>
              <a:rPr lang="en-US" altLang="ko-KR" dirty="0"/>
              <a:t>, </a:t>
            </a:r>
            <a:r>
              <a:rPr lang="ko-KR" altLang="en-US" dirty="0" err="1"/>
              <a:t>오버라이딩</a:t>
            </a:r>
            <a:r>
              <a:rPr lang="ko-KR" altLang="en-US" dirty="0"/>
              <a:t> 비교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18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423" y="1772816"/>
            <a:ext cx="8429625" cy="3246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2960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sz="3600" dirty="0"/>
              <a:t>가상 함수와 </a:t>
            </a:r>
            <a:r>
              <a:rPr lang="ko-KR" altLang="en-US" sz="3600" dirty="0" err="1"/>
              <a:t>오버라이딩</a:t>
            </a:r>
            <a:r>
              <a:rPr lang="ko-KR" altLang="en-US" sz="3600" dirty="0"/>
              <a:t> 활용 사례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19</a:t>
            </a:fld>
            <a:endParaRPr lang="ko-KR" altLang="en-US" dirty="0"/>
          </a:p>
        </p:txBody>
      </p:sp>
      <p:sp>
        <p:nvSpPr>
          <p:cNvPr id="9" name="텍스트 개체 틀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ko-KR" altLang="en-US" dirty="0"/>
              <a:t>가상 함수를 가진 기본 클래스의 목적</a:t>
            </a:r>
            <a:endParaRPr lang="en-US" altLang="ko-KR" dirty="0"/>
          </a:p>
          <a:p>
            <a:pPr marL="457200" indent="-457200">
              <a:buFont typeface="Arial" pitchFamily="34" charset="0"/>
              <a:buChar char="•"/>
            </a:pPr>
            <a:r>
              <a:rPr lang="ko-KR" altLang="en-US" dirty="0"/>
              <a:t>가상 함수 </a:t>
            </a:r>
            <a:r>
              <a:rPr lang="ko-KR" altLang="en-US" dirty="0" err="1"/>
              <a:t>오버라이딩</a:t>
            </a:r>
            <a:endParaRPr lang="en-US" altLang="ko-KR" dirty="0"/>
          </a:p>
          <a:p>
            <a:pPr marL="457200" indent="-457200">
              <a:buFont typeface="Arial" pitchFamily="34" charset="0"/>
              <a:buChar char="•"/>
            </a:pPr>
            <a:r>
              <a:rPr lang="ko-KR" altLang="en-US" dirty="0"/>
              <a:t>동적 바인딩 실행</a:t>
            </a:r>
            <a:endParaRPr lang="en-US" altLang="ko-KR" dirty="0"/>
          </a:p>
          <a:p>
            <a:pPr marL="457200" indent="-457200">
              <a:buFont typeface="Arial" pitchFamily="34" charset="0"/>
              <a:buChar char="•"/>
            </a:pPr>
            <a:r>
              <a:rPr lang="ko-KR" altLang="en-US" dirty="0"/>
              <a:t>기본 클래스의 포인터 활용</a:t>
            </a:r>
          </a:p>
        </p:txBody>
      </p:sp>
    </p:spTree>
    <p:extLst>
      <p:ext uri="{BB962C8B-B14F-4D97-AF65-F5344CB8AC3E}">
        <p14:creationId xmlns:p14="http://schemas.microsoft.com/office/powerpoint/2010/main" val="9047965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학습 목표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2</a:t>
            </a:fld>
            <a:endParaRPr lang="ko-KR" altLang="en-US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F1E899F4-5B34-19AA-D138-8740119C7D74}"/>
              </a:ext>
            </a:extLst>
          </p:cNvPr>
          <p:cNvGrpSpPr/>
          <p:nvPr/>
        </p:nvGrpSpPr>
        <p:grpSpPr>
          <a:xfrm>
            <a:off x="1045433" y="3346831"/>
            <a:ext cx="6974750" cy="720000"/>
            <a:chOff x="621586" y="3173386"/>
            <a:chExt cx="6974750" cy="720000"/>
          </a:xfrm>
        </p:grpSpPr>
        <p:sp>
          <p:nvSpPr>
            <p:cNvPr id="3" name="직사각형 32">
              <a:extLst>
                <a:ext uri="{FF2B5EF4-FFF2-40B4-BE49-F238E27FC236}">
                  <a16:creationId xmlns:a16="http://schemas.microsoft.com/office/drawing/2014/main" id="{8DFFA975-9407-0709-8B2A-20964083A0D9}"/>
                </a:ext>
              </a:extLst>
            </p:cNvPr>
            <p:cNvSpPr/>
            <p:nvPr/>
          </p:nvSpPr>
          <p:spPr>
            <a:xfrm>
              <a:off x="621586" y="3225332"/>
              <a:ext cx="735960" cy="609600"/>
            </a:xfrm>
            <a:prstGeom prst="snipRoundRect">
              <a:avLst>
                <a:gd name="adj1" fmla="val 29583"/>
                <a:gd name="adj2" fmla="val 0"/>
              </a:avLst>
            </a:prstGeom>
            <a:solidFill>
              <a:srgbClr val="F0988C"/>
            </a:solidFill>
            <a:ln>
              <a:solidFill>
                <a:srgbClr val="F2A6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867EEFF7-16B0-1F75-74E2-2E7C19FF67E3}"/>
                </a:ext>
              </a:extLst>
            </p:cNvPr>
            <p:cNvSpPr/>
            <p:nvPr/>
          </p:nvSpPr>
          <p:spPr>
            <a:xfrm>
              <a:off x="754595" y="3294665"/>
              <a:ext cx="54053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en-US" sz="2400" b="1" dirty="0">
                  <a:gradFill flip="none" rotWithShape="1">
                    <a:gsLst>
                      <a:gs pos="0">
                        <a:schemeClr val="tx2">
                          <a:lumMod val="75000"/>
                          <a:shade val="30000"/>
                          <a:satMod val="115000"/>
                        </a:schemeClr>
                      </a:gs>
                      <a:gs pos="50000">
                        <a:schemeClr val="tx2">
                          <a:lumMod val="75000"/>
                          <a:shade val="67500"/>
                          <a:satMod val="115000"/>
                        </a:schemeClr>
                      </a:gs>
                      <a:gs pos="100000">
                        <a:schemeClr val="tx2">
                          <a:lumMod val="75000"/>
                          <a:shade val="100000"/>
                          <a:satMod val="115000"/>
                        </a:schemeClr>
                      </a:gs>
                    </a:gsLst>
                    <a:lin ang="16200000" scaled="1"/>
                    <a:tileRect/>
                  </a:gra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03</a:t>
              </a:r>
              <a:endParaRPr lang="en-US" altLang="ko-KR" sz="2400" b="1" dirty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" name="직사각형 32">
              <a:extLst>
                <a:ext uri="{FF2B5EF4-FFF2-40B4-BE49-F238E27FC236}">
                  <a16:creationId xmlns:a16="http://schemas.microsoft.com/office/drawing/2014/main" id="{DC564E8D-DF29-489D-EB47-06388CDF2F85}"/>
                </a:ext>
              </a:extLst>
            </p:cNvPr>
            <p:cNvSpPr/>
            <p:nvPr/>
          </p:nvSpPr>
          <p:spPr>
            <a:xfrm>
              <a:off x="1358900" y="3173386"/>
              <a:ext cx="6237436" cy="720000"/>
            </a:xfrm>
            <a:prstGeom prst="roundRect">
              <a:avLst>
                <a:gd name="adj" fmla="val 2291"/>
              </a:avLst>
            </a:prstGeom>
            <a:solidFill>
              <a:schemeClr val="bg1">
                <a:lumMod val="95000"/>
                <a:alpha val="32941"/>
              </a:schemeClr>
            </a:solidFill>
            <a:ln w="38100">
              <a:solidFill>
                <a:srgbClr val="E4E4E4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직사각형 23">
              <a:extLst>
                <a:ext uri="{FF2B5EF4-FFF2-40B4-BE49-F238E27FC236}">
                  <a16:creationId xmlns:a16="http://schemas.microsoft.com/office/drawing/2014/main" id="{B526A5F3-2EB7-62ED-0AC1-B2D38590EF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68066" y="3261086"/>
              <a:ext cx="5870937" cy="3401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>
                <a:lnSpc>
                  <a:spcPct val="110000"/>
                </a:lnSpc>
                <a:spcBef>
                  <a:spcPts val="1800"/>
                </a:spcBef>
                <a:spcAft>
                  <a:spcPts val="300"/>
                </a:spcAft>
                <a:defRPr/>
              </a:pPr>
              <a:r>
                <a:rPr lang="ko-KR" altLang="en-US" sz="1600" b="1" spc="-100" dirty="0">
                  <a:gradFill flip="none" rotWithShape="1">
                    <a:gsLst>
                      <a:gs pos="0">
                        <a:schemeClr val="tx1">
                          <a:lumMod val="75000"/>
                          <a:lumOff val="25000"/>
                          <a:shade val="30000"/>
                          <a:satMod val="115000"/>
                        </a:schemeClr>
                      </a:gs>
                      <a:gs pos="50000">
                        <a:schemeClr val="tx1">
                          <a:lumMod val="75000"/>
                          <a:lumOff val="25000"/>
                          <a:shade val="67500"/>
                          <a:satMod val="11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  <a:shade val="100000"/>
                          <a:satMod val="115000"/>
                        </a:schemeClr>
                      </a:gs>
                    </a:gsLst>
                    <a:lin ang="16200000" scaled="1"/>
                    <a:tileRect/>
                  </a:gradFill>
                  <a:ea typeface="맑은 고딕" panose="020B0503020000020004" pitchFamily="50" charset="-127"/>
                </a:rPr>
                <a:t>가상 소멸자의 중요성을 이해한다</a:t>
              </a:r>
              <a:r>
                <a:rPr lang="en-US" altLang="ko-KR" sz="1600" b="1" spc="-100" dirty="0">
                  <a:gradFill flip="none" rotWithShape="1">
                    <a:gsLst>
                      <a:gs pos="0">
                        <a:schemeClr val="tx1">
                          <a:lumMod val="75000"/>
                          <a:lumOff val="25000"/>
                          <a:shade val="30000"/>
                          <a:satMod val="115000"/>
                        </a:schemeClr>
                      </a:gs>
                      <a:gs pos="50000">
                        <a:schemeClr val="tx1">
                          <a:lumMod val="75000"/>
                          <a:lumOff val="25000"/>
                          <a:shade val="67500"/>
                          <a:satMod val="11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  <a:shade val="100000"/>
                          <a:satMod val="115000"/>
                        </a:schemeClr>
                      </a:gs>
                    </a:gsLst>
                    <a:lin ang="16200000" scaled="1"/>
                    <a:tileRect/>
                  </a:gradFill>
                  <a:ea typeface="맑은 고딕" panose="020B0503020000020004" pitchFamily="50" charset="-127"/>
                </a:rPr>
                <a:t>.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5BEBFBB-8145-0669-BDCF-3C9B1C7F3D9A}"/>
              </a:ext>
            </a:extLst>
          </p:cNvPr>
          <p:cNvGrpSpPr/>
          <p:nvPr/>
        </p:nvGrpSpPr>
        <p:grpSpPr>
          <a:xfrm>
            <a:off x="1043608" y="980728"/>
            <a:ext cx="6953076" cy="720000"/>
            <a:chOff x="643260" y="980728"/>
            <a:chExt cx="6953076" cy="720000"/>
          </a:xfrm>
        </p:grpSpPr>
        <p:sp>
          <p:nvSpPr>
            <p:cNvPr id="11" name="직사각형 32">
              <a:extLst>
                <a:ext uri="{FF2B5EF4-FFF2-40B4-BE49-F238E27FC236}">
                  <a16:creationId xmlns:a16="http://schemas.microsoft.com/office/drawing/2014/main" id="{9F949DB5-E89E-B08F-0204-4E50A0249103}"/>
                </a:ext>
              </a:extLst>
            </p:cNvPr>
            <p:cNvSpPr/>
            <p:nvPr/>
          </p:nvSpPr>
          <p:spPr>
            <a:xfrm>
              <a:off x="643260" y="1032546"/>
              <a:ext cx="728340" cy="609600"/>
            </a:xfrm>
            <a:prstGeom prst="snipRoundRect">
              <a:avLst>
                <a:gd name="adj1" fmla="val 29583"/>
                <a:gd name="adj2" fmla="val 0"/>
              </a:avLst>
            </a:prstGeom>
            <a:solidFill>
              <a:srgbClr val="F098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85B76FFA-22ED-834F-3970-2426ED56C404}"/>
                </a:ext>
              </a:extLst>
            </p:cNvPr>
            <p:cNvSpPr/>
            <p:nvPr/>
          </p:nvSpPr>
          <p:spPr>
            <a:xfrm>
              <a:off x="754594" y="1101879"/>
              <a:ext cx="54053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en-US" sz="2400" b="1" dirty="0">
                  <a:gradFill flip="none" rotWithShape="1">
                    <a:gsLst>
                      <a:gs pos="0">
                        <a:schemeClr val="tx2">
                          <a:lumMod val="75000"/>
                          <a:shade val="30000"/>
                          <a:satMod val="115000"/>
                        </a:schemeClr>
                      </a:gs>
                      <a:gs pos="50000">
                        <a:schemeClr val="tx2">
                          <a:lumMod val="75000"/>
                          <a:shade val="67500"/>
                          <a:satMod val="115000"/>
                        </a:schemeClr>
                      </a:gs>
                      <a:gs pos="100000">
                        <a:schemeClr val="tx2">
                          <a:lumMod val="75000"/>
                          <a:shade val="100000"/>
                          <a:satMod val="115000"/>
                        </a:schemeClr>
                      </a:gs>
                    </a:gsLst>
                    <a:lin ang="16200000" scaled="1"/>
                    <a:tileRect/>
                  </a:gra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01</a:t>
              </a:r>
              <a:endParaRPr lang="en-US" altLang="ko-KR" sz="2400" b="1" dirty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" name="직사각형 32">
              <a:extLst>
                <a:ext uri="{FF2B5EF4-FFF2-40B4-BE49-F238E27FC236}">
                  <a16:creationId xmlns:a16="http://schemas.microsoft.com/office/drawing/2014/main" id="{36F02C80-23E4-971A-A290-C9E2CFA47A84}"/>
                </a:ext>
              </a:extLst>
            </p:cNvPr>
            <p:cNvSpPr/>
            <p:nvPr/>
          </p:nvSpPr>
          <p:spPr>
            <a:xfrm>
              <a:off x="1358900" y="980728"/>
              <a:ext cx="6237436" cy="720000"/>
            </a:xfrm>
            <a:prstGeom prst="roundRect">
              <a:avLst>
                <a:gd name="adj" fmla="val 2291"/>
              </a:avLst>
            </a:prstGeom>
            <a:solidFill>
              <a:schemeClr val="bg1">
                <a:lumMod val="95000"/>
                <a:alpha val="32941"/>
              </a:schemeClr>
            </a:solidFill>
            <a:ln w="38100">
              <a:solidFill>
                <a:srgbClr val="E4E4E4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직사각형 23">
              <a:extLst>
                <a:ext uri="{FF2B5EF4-FFF2-40B4-BE49-F238E27FC236}">
                  <a16:creationId xmlns:a16="http://schemas.microsoft.com/office/drawing/2014/main" id="{7AD26529-6392-52D7-CFF4-5796B76880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96616" y="1135069"/>
              <a:ext cx="5729460" cy="4021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>
                <a:lnSpc>
                  <a:spcPct val="110000"/>
                </a:lnSpc>
                <a:spcBef>
                  <a:spcPts val="1800"/>
                </a:spcBef>
                <a:spcAft>
                  <a:spcPts val="300"/>
                </a:spcAft>
                <a:defRPr/>
              </a:pPr>
              <a:r>
                <a:rPr lang="ko-KR" altLang="en-US" sz="2000" b="1" spc="-100" dirty="0">
                  <a:solidFill>
                    <a:srgbClr val="393939"/>
                  </a:solidFill>
                  <a:ea typeface="맑은 고딕" panose="020B0503020000020004" pitchFamily="50" charset="-127"/>
                </a:rPr>
                <a:t>상속에서 함수 재정의를 이해한다</a:t>
              </a:r>
              <a:r>
                <a:rPr lang="en-US" altLang="ko-KR" sz="2000" b="1" spc="-100" dirty="0">
                  <a:solidFill>
                    <a:srgbClr val="393939"/>
                  </a:solidFill>
                  <a:ea typeface="맑은 고딕" panose="020B0503020000020004" pitchFamily="50" charset="-127"/>
                </a:rPr>
                <a:t>.</a:t>
              </a: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20ABD665-C667-CA5E-8E83-1AE11B2A6923}"/>
              </a:ext>
            </a:extLst>
          </p:cNvPr>
          <p:cNvGrpSpPr/>
          <p:nvPr/>
        </p:nvGrpSpPr>
        <p:grpSpPr>
          <a:xfrm>
            <a:off x="1038558" y="2167922"/>
            <a:ext cx="6953076" cy="720000"/>
            <a:chOff x="643260" y="2077057"/>
            <a:chExt cx="6953076" cy="720000"/>
          </a:xfrm>
        </p:grpSpPr>
        <p:sp>
          <p:nvSpPr>
            <p:cNvPr id="16" name="직사각형 32">
              <a:extLst>
                <a:ext uri="{FF2B5EF4-FFF2-40B4-BE49-F238E27FC236}">
                  <a16:creationId xmlns:a16="http://schemas.microsoft.com/office/drawing/2014/main" id="{9FA5D644-9BE8-A344-BA15-79DC6209D4F1}"/>
                </a:ext>
              </a:extLst>
            </p:cNvPr>
            <p:cNvSpPr/>
            <p:nvPr/>
          </p:nvSpPr>
          <p:spPr>
            <a:xfrm>
              <a:off x="643260" y="2147989"/>
              <a:ext cx="735960" cy="609600"/>
            </a:xfrm>
            <a:prstGeom prst="snipRoundRect">
              <a:avLst>
                <a:gd name="adj1" fmla="val 29583"/>
                <a:gd name="adj2" fmla="val 0"/>
              </a:avLst>
            </a:prstGeom>
            <a:solidFill>
              <a:srgbClr val="F098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FE3822A6-71BF-D5CE-9C9A-E5CAD52B7EFE}"/>
                </a:ext>
              </a:extLst>
            </p:cNvPr>
            <p:cNvSpPr/>
            <p:nvPr/>
          </p:nvSpPr>
          <p:spPr>
            <a:xfrm>
              <a:off x="754595" y="2217322"/>
              <a:ext cx="54053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en-US" sz="2400" b="1" dirty="0">
                  <a:gradFill flip="none" rotWithShape="1">
                    <a:gsLst>
                      <a:gs pos="0">
                        <a:schemeClr val="tx2">
                          <a:lumMod val="75000"/>
                          <a:shade val="30000"/>
                          <a:satMod val="115000"/>
                        </a:schemeClr>
                      </a:gs>
                      <a:gs pos="50000">
                        <a:schemeClr val="tx2">
                          <a:lumMod val="75000"/>
                          <a:shade val="67500"/>
                          <a:satMod val="115000"/>
                        </a:schemeClr>
                      </a:gs>
                      <a:gs pos="100000">
                        <a:schemeClr val="tx2">
                          <a:lumMod val="75000"/>
                          <a:shade val="100000"/>
                          <a:satMod val="115000"/>
                        </a:schemeClr>
                      </a:gs>
                    </a:gsLst>
                    <a:lin ang="16200000" scaled="1"/>
                    <a:tileRect/>
                  </a:gra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02</a:t>
              </a:r>
              <a:endParaRPr lang="en-US" altLang="ko-KR" sz="2400" b="1" dirty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" name="직사각형 32">
              <a:extLst>
                <a:ext uri="{FF2B5EF4-FFF2-40B4-BE49-F238E27FC236}">
                  <a16:creationId xmlns:a16="http://schemas.microsoft.com/office/drawing/2014/main" id="{876DFD1B-6F64-2A21-3B18-5F7A14B2BAEB}"/>
                </a:ext>
              </a:extLst>
            </p:cNvPr>
            <p:cNvSpPr/>
            <p:nvPr/>
          </p:nvSpPr>
          <p:spPr>
            <a:xfrm>
              <a:off x="1358900" y="2077057"/>
              <a:ext cx="6237436" cy="720000"/>
            </a:xfrm>
            <a:prstGeom prst="roundRect">
              <a:avLst>
                <a:gd name="adj" fmla="val 2291"/>
              </a:avLst>
            </a:prstGeom>
            <a:solidFill>
              <a:schemeClr val="bg1">
                <a:lumMod val="95000"/>
                <a:alpha val="32941"/>
              </a:schemeClr>
            </a:solidFill>
            <a:ln w="38100">
              <a:solidFill>
                <a:srgbClr val="E4E4E4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2AEAB370-5CF3-904F-E75C-2C47537FE6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96616" y="2227029"/>
              <a:ext cx="5539446" cy="3401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>
                <a:lnSpc>
                  <a:spcPct val="110000"/>
                </a:lnSpc>
                <a:spcBef>
                  <a:spcPts val="1800"/>
                </a:spcBef>
                <a:spcAft>
                  <a:spcPts val="300"/>
                </a:spcAft>
                <a:defRPr/>
              </a:pPr>
              <a:r>
                <a:rPr lang="ko-KR" altLang="en-US" sz="1600" b="1" spc="-100" dirty="0">
                  <a:gradFill flip="none" rotWithShape="1">
                    <a:gsLst>
                      <a:gs pos="0">
                        <a:schemeClr val="tx1">
                          <a:lumMod val="75000"/>
                          <a:lumOff val="25000"/>
                          <a:shade val="30000"/>
                          <a:satMod val="115000"/>
                        </a:schemeClr>
                      </a:gs>
                      <a:gs pos="50000">
                        <a:schemeClr val="tx1">
                          <a:lumMod val="75000"/>
                          <a:lumOff val="25000"/>
                          <a:shade val="67500"/>
                          <a:satMod val="11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  <a:shade val="100000"/>
                          <a:satMod val="115000"/>
                        </a:schemeClr>
                      </a:gs>
                    </a:gsLst>
                    <a:lin ang="16200000" scaled="1"/>
                    <a:tileRect/>
                  </a:gradFill>
                  <a:ea typeface="맑은 고딕" panose="020B0503020000020004" pitchFamily="50" charset="-127"/>
                </a:rPr>
                <a:t>가상 함수와 </a:t>
              </a:r>
              <a:r>
                <a:rPr lang="ko-KR" altLang="en-US" sz="1600" b="1" spc="-100" dirty="0" err="1">
                  <a:gradFill flip="none" rotWithShape="1">
                    <a:gsLst>
                      <a:gs pos="0">
                        <a:schemeClr val="tx1">
                          <a:lumMod val="75000"/>
                          <a:lumOff val="25000"/>
                          <a:shade val="30000"/>
                          <a:satMod val="115000"/>
                        </a:schemeClr>
                      </a:gs>
                      <a:gs pos="50000">
                        <a:schemeClr val="tx1">
                          <a:lumMod val="75000"/>
                          <a:lumOff val="25000"/>
                          <a:shade val="67500"/>
                          <a:satMod val="11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  <a:shade val="100000"/>
                          <a:satMod val="115000"/>
                        </a:schemeClr>
                      </a:gs>
                    </a:gsLst>
                    <a:lin ang="16200000" scaled="1"/>
                    <a:tileRect/>
                  </a:gradFill>
                  <a:ea typeface="맑은 고딕" panose="020B0503020000020004" pitchFamily="50" charset="-127"/>
                </a:rPr>
                <a:t>오버라이딩</a:t>
              </a:r>
              <a:r>
                <a:rPr lang="en-US" altLang="ko-KR" sz="1600" b="1" spc="-100" dirty="0">
                  <a:gradFill flip="none" rotWithShape="1">
                    <a:gsLst>
                      <a:gs pos="0">
                        <a:schemeClr val="tx1">
                          <a:lumMod val="75000"/>
                          <a:lumOff val="25000"/>
                          <a:shade val="30000"/>
                          <a:satMod val="115000"/>
                        </a:schemeClr>
                      </a:gs>
                      <a:gs pos="50000">
                        <a:schemeClr val="tx1">
                          <a:lumMod val="75000"/>
                          <a:lumOff val="25000"/>
                          <a:shade val="67500"/>
                          <a:satMod val="11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  <a:shade val="100000"/>
                          <a:satMod val="115000"/>
                        </a:schemeClr>
                      </a:gs>
                    </a:gsLst>
                    <a:lin ang="16200000" scaled="1"/>
                    <a:tileRect/>
                  </a:gradFill>
                  <a:ea typeface="맑은 고딕" panose="020B0503020000020004" pitchFamily="50" charset="-127"/>
                </a:rPr>
                <a:t>, </a:t>
              </a:r>
              <a:r>
                <a:rPr lang="ko-KR" altLang="en-US" sz="1600" b="1" spc="-100" dirty="0" err="1">
                  <a:gradFill flip="none" rotWithShape="1">
                    <a:gsLst>
                      <a:gs pos="0">
                        <a:schemeClr val="tx1">
                          <a:lumMod val="75000"/>
                          <a:lumOff val="25000"/>
                          <a:shade val="30000"/>
                          <a:satMod val="115000"/>
                        </a:schemeClr>
                      </a:gs>
                      <a:gs pos="50000">
                        <a:schemeClr val="tx1">
                          <a:lumMod val="75000"/>
                          <a:lumOff val="25000"/>
                          <a:shade val="67500"/>
                          <a:satMod val="11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  <a:shade val="100000"/>
                          <a:satMod val="115000"/>
                        </a:schemeClr>
                      </a:gs>
                    </a:gsLst>
                    <a:lin ang="16200000" scaled="1"/>
                    <a:tileRect/>
                  </a:gradFill>
                  <a:ea typeface="맑은 고딕" panose="020B0503020000020004" pitchFamily="50" charset="-127"/>
                </a:rPr>
                <a:t>동적바인딩의</a:t>
              </a:r>
              <a:r>
                <a:rPr lang="ko-KR" altLang="en-US" sz="1600" b="1" spc="-100" dirty="0">
                  <a:gradFill flip="none" rotWithShape="1">
                    <a:gsLst>
                      <a:gs pos="0">
                        <a:schemeClr val="tx1">
                          <a:lumMod val="75000"/>
                          <a:lumOff val="25000"/>
                          <a:shade val="30000"/>
                          <a:satMod val="115000"/>
                        </a:schemeClr>
                      </a:gs>
                      <a:gs pos="50000">
                        <a:schemeClr val="tx1">
                          <a:lumMod val="75000"/>
                          <a:lumOff val="25000"/>
                          <a:shade val="67500"/>
                          <a:satMod val="11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  <a:shade val="100000"/>
                          <a:satMod val="115000"/>
                        </a:schemeClr>
                      </a:gs>
                    </a:gsLst>
                    <a:lin ang="16200000" scaled="1"/>
                    <a:tileRect/>
                  </a:gradFill>
                  <a:ea typeface="맑은 고딕" panose="020B0503020000020004" pitchFamily="50" charset="-127"/>
                </a:rPr>
                <a:t> 개념을 이해한다</a:t>
              </a:r>
              <a:r>
                <a:rPr lang="en-US" altLang="ko-KR" sz="1600" b="1" spc="-100" dirty="0">
                  <a:gradFill flip="none" rotWithShape="1">
                    <a:gsLst>
                      <a:gs pos="0">
                        <a:schemeClr val="tx1">
                          <a:lumMod val="75000"/>
                          <a:lumOff val="25000"/>
                          <a:shade val="30000"/>
                          <a:satMod val="115000"/>
                        </a:schemeClr>
                      </a:gs>
                      <a:gs pos="50000">
                        <a:schemeClr val="tx1">
                          <a:lumMod val="75000"/>
                          <a:lumOff val="25000"/>
                          <a:shade val="67500"/>
                          <a:satMod val="11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  <a:shade val="100000"/>
                          <a:satMod val="115000"/>
                        </a:schemeClr>
                      </a:gs>
                    </a:gsLst>
                    <a:lin ang="16200000" scaled="1"/>
                    <a:tileRect/>
                  </a:gradFill>
                  <a:ea typeface="맑은 고딕" panose="020B0503020000020004" pitchFamily="50" charset="-127"/>
                </a:rPr>
                <a:t>.</a:t>
              </a: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1AA5A02B-4517-7D0C-97EE-E3E556D436A3}"/>
              </a:ext>
            </a:extLst>
          </p:cNvPr>
          <p:cNvGrpSpPr/>
          <p:nvPr/>
        </p:nvGrpSpPr>
        <p:grpSpPr>
          <a:xfrm>
            <a:off x="1038558" y="4471138"/>
            <a:ext cx="6953076" cy="720000"/>
            <a:chOff x="643260" y="3173386"/>
            <a:chExt cx="6953076" cy="720000"/>
          </a:xfrm>
        </p:grpSpPr>
        <p:sp>
          <p:nvSpPr>
            <p:cNvPr id="21" name="직사각형 32">
              <a:extLst>
                <a:ext uri="{FF2B5EF4-FFF2-40B4-BE49-F238E27FC236}">
                  <a16:creationId xmlns:a16="http://schemas.microsoft.com/office/drawing/2014/main" id="{C5B03DF2-23F0-2042-0EB9-6F9F4FFA9400}"/>
                </a:ext>
              </a:extLst>
            </p:cNvPr>
            <p:cNvSpPr/>
            <p:nvPr/>
          </p:nvSpPr>
          <p:spPr>
            <a:xfrm>
              <a:off x="643260" y="3225332"/>
              <a:ext cx="735960" cy="609600"/>
            </a:xfrm>
            <a:prstGeom prst="snipRoundRect">
              <a:avLst>
                <a:gd name="adj1" fmla="val 29583"/>
                <a:gd name="adj2" fmla="val 0"/>
              </a:avLst>
            </a:prstGeom>
            <a:solidFill>
              <a:srgbClr val="F098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D2D37074-AEDE-173F-D8CB-EF6E53C7243C}"/>
                </a:ext>
              </a:extLst>
            </p:cNvPr>
            <p:cNvSpPr/>
            <p:nvPr/>
          </p:nvSpPr>
          <p:spPr>
            <a:xfrm>
              <a:off x="754595" y="3294665"/>
              <a:ext cx="54053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en-US" sz="2400" b="1" dirty="0">
                  <a:gradFill flip="none" rotWithShape="1">
                    <a:gsLst>
                      <a:gs pos="0">
                        <a:schemeClr val="tx2">
                          <a:lumMod val="75000"/>
                          <a:shade val="30000"/>
                          <a:satMod val="115000"/>
                        </a:schemeClr>
                      </a:gs>
                      <a:gs pos="50000">
                        <a:schemeClr val="tx2">
                          <a:lumMod val="75000"/>
                          <a:shade val="67500"/>
                          <a:satMod val="115000"/>
                        </a:schemeClr>
                      </a:gs>
                      <a:gs pos="100000">
                        <a:schemeClr val="tx2">
                          <a:lumMod val="75000"/>
                          <a:shade val="100000"/>
                          <a:satMod val="115000"/>
                        </a:schemeClr>
                      </a:gs>
                    </a:gsLst>
                    <a:lin ang="16200000" scaled="1"/>
                    <a:tileRect/>
                  </a:gra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04</a:t>
              </a:r>
              <a:endParaRPr lang="en-US" altLang="ko-KR" sz="2400" b="1" dirty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" name="직사각형 32">
              <a:extLst>
                <a:ext uri="{FF2B5EF4-FFF2-40B4-BE49-F238E27FC236}">
                  <a16:creationId xmlns:a16="http://schemas.microsoft.com/office/drawing/2014/main" id="{87B56443-C13F-74B1-77FF-F6D4AC5083AA}"/>
                </a:ext>
              </a:extLst>
            </p:cNvPr>
            <p:cNvSpPr/>
            <p:nvPr/>
          </p:nvSpPr>
          <p:spPr>
            <a:xfrm>
              <a:off x="1358900" y="3173386"/>
              <a:ext cx="6237436" cy="720000"/>
            </a:xfrm>
            <a:prstGeom prst="roundRect">
              <a:avLst>
                <a:gd name="adj" fmla="val 2291"/>
              </a:avLst>
            </a:prstGeom>
            <a:solidFill>
              <a:schemeClr val="bg1">
                <a:lumMod val="95000"/>
                <a:alpha val="32941"/>
              </a:schemeClr>
            </a:solidFill>
            <a:ln w="38100">
              <a:solidFill>
                <a:srgbClr val="E4E4E4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4E51974F-7492-34D2-B9D8-4B3B6B31DE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96616" y="3318602"/>
              <a:ext cx="6043502" cy="371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>
                <a:lnSpc>
                  <a:spcPct val="110000"/>
                </a:lnSpc>
                <a:spcBef>
                  <a:spcPts val="1800"/>
                </a:spcBef>
                <a:spcAft>
                  <a:spcPts val="300"/>
                </a:spcAft>
                <a:defRPr/>
              </a:pPr>
              <a:r>
                <a:rPr lang="ko-KR" altLang="en-US" b="1" spc="-100" dirty="0">
                  <a:gradFill flip="none" rotWithShape="1">
                    <a:gsLst>
                      <a:gs pos="0">
                        <a:schemeClr val="tx1">
                          <a:lumMod val="75000"/>
                          <a:lumOff val="25000"/>
                          <a:shade val="30000"/>
                          <a:satMod val="115000"/>
                        </a:schemeClr>
                      </a:gs>
                      <a:gs pos="50000">
                        <a:schemeClr val="tx1">
                          <a:lumMod val="75000"/>
                          <a:lumOff val="25000"/>
                          <a:shade val="67500"/>
                          <a:satMod val="11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  <a:shade val="100000"/>
                          <a:satMod val="115000"/>
                        </a:schemeClr>
                      </a:gs>
                    </a:gsLst>
                    <a:lin ang="16200000" scaled="1"/>
                    <a:tileRect/>
                  </a:gradFill>
                  <a:ea typeface="맑은 고딕" panose="020B0503020000020004" pitchFamily="50" charset="-127"/>
                </a:rPr>
                <a:t>가상 함수를 활용하여 프로그램을 작성할 수 있다</a:t>
              </a:r>
              <a:r>
                <a:rPr lang="en-US" altLang="ko-KR" b="1" spc="-100" dirty="0">
                  <a:gradFill flip="none" rotWithShape="1">
                    <a:gsLst>
                      <a:gs pos="0">
                        <a:schemeClr val="tx1">
                          <a:lumMod val="75000"/>
                          <a:lumOff val="25000"/>
                          <a:shade val="30000"/>
                          <a:satMod val="115000"/>
                        </a:schemeClr>
                      </a:gs>
                      <a:gs pos="50000">
                        <a:schemeClr val="tx1">
                          <a:lumMod val="75000"/>
                          <a:lumOff val="25000"/>
                          <a:shade val="67500"/>
                          <a:satMod val="11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  <a:shade val="100000"/>
                          <a:satMod val="115000"/>
                        </a:schemeClr>
                      </a:gs>
                    </a:gsLst>
                    <a:lin ang="16200000" scaled="1"/>
                    <a:tileRect/>
                  </a:gradFill>
                  <a:ea typeface="맑은 고딕" panose="020B0503020000020004" pitchFamily="50" charset="-127"/>
                </a:rPr>
                <a:t>.</a:t>
              </a: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69D02EFD-4CD3-06DA-FBDD-7A41B3C217CB}"/>
              </a:ext>
            </a:extLst>
          </p:cNvPr>
          <p:cNvGrpSpPr/>
          <p:nvPr/>
        </p:nvGrpSpPr>
        <p:grpSpPr>
          <a:xfrm>
            <a:off x="1038558" y="5624306"/>
            <a:ext cx="6981624" cy="720000"/>
            <a:chOff x="643260" y="3173386"/>
            <a:chExt cx="6981624" cy="720000"/>
          </a:xfrm>
        </p:grpSpPr>
        <p:sp>
          <p:nvSpPr>
            <p:cNvPr id="26" name="직사각형 32">
              <a:extLst>
                <a:ext uri="{FF2B5EF4-FFF2-40B4-BE49-F238E27FC236}">
                  <a16:creationId xmlns:a16="http://schemas.microsoft.com/office/drawing/2014/main" id="{6D707F6F-3086-2A44-860A-897914AD9634}"/>
                </a:ext>
              </a:extLst>
            </p:cNvPr>
            <p:cNvSpPr/>
            <p:nvPr/>
          </p:nvSpPr>
          <p:spPr>
            <a:xfrm>
              <a:off x="643260" y="3225332"/>
              <a:ext cx="735960" cy="609600"/>
            </a:xfrm>
            <a:prstGeom prst="snipRoundRect">
              <a:avLst>
                <a:gd name="adj1" fmla="val 29583"/>
                <a:gd name="adj2" fmla="val 0"/>
              </a:avLst>
            </a:prstGeom>
            <a:solidFill>
              <a:srgbClr val="F098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B538B0BD-CE62-623C-DAE2-9A91BE03BB16}"/>
                </a:ext>
              </a:extLst>
            </p:cNvPr>
            <p:cNvSpPr/>
            <p:nvPr/>
          </p:nvSpPr>
          <p:spPr>
            <a:xfrm>
              <a:off x="754595" y="3294665"/>
              <a:ext cx="54053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en-US" sz="2400" b="1" dirty="0">
                  <a:gradFill flip="none" rotWithShape="1">
                    <a:gsLst>
                      <a:gs pos="0">
                        <a:schemeClr val="tx2">
                          <a:lumMod val="75000"/>
                          <a:shade val="30000"/>
                          <a:satMod val="115000"/>
                        </a:schemeClr>
                      </a:gs>
                      <a:gs pos="50000">
                        <a:schemeClr val="tx2">
                          <a:lumMod val="75000"/>
                          <a:shade val="67500"/>
                          <a:satMod val="115000"/>
                        </a:schemeClr>
                      </a:gs>
                      <a:gs pos="100000">
                        <a:schemeClr val="tx2">
                          <a:lumMod val="75000"/>
                          <a:shade val="100000"/>
                          <a:satMod val="115000"/>
                        </a:schemeClr>
                      </a:gs>
                    </a:gsLst>
                    <a:lin ang="16200000" scaled="1"/>
                    <a:tileRect/>
                  </a:gra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05</a:t>
              </a:r>
              <a:endParaRPr lang="en-US" altLang="ko-KR" sz="2400" b="1" dirty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" name="직사각형 32">
              <a:extLst>
                <a:ext uri="{FF2B5EF4-FFF2-40B4-BE49-F238E27FC236}">
                  <a16:creationId xmlns:a16="http://schemas.microsoft.com/office/drawing/2014/main" id="{22BF3541-01AD-40BE-320B-B88D34C72AED}"/>
                </a:ext>
              </a:extLst>
            </p:cNvPr>
            <p:cNvSpPr/>
            <p:nvPr/>
          </p:nvSpPr>
          <p:spPr>
            <a:xfrm>
              <a:off x="1358900" y="3173386"/>
              <a:ext cx="6237436" cy="720000"/>
            </a:xfrm>
            <a:prstGeom prst="roundRect">
              <a:avLst>
                <a:gd name="adj" fmla="val 2291"/>
              </a:avLst>
            </a:prstGeom>
            <a:solidFill>
              <a:schemeClr val="bg1">
                <a:lumMod val="95000"/>
                <a:alpha val="32941"/>
              </a:schemeClr>
            </a:solidFill>
            <a:ln w="38100">
              <a:solidFill>
                <a:srgbClr val="E4E4E4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7EBCCACF-11C2-FBAF-6825-58D723C91C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96615" y="3318602"/>
              <a:ext cx="6128269" cy="3401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>
                <a:lnSpc>
                  <a:spcPct val="110000"/>
                </a:lnSpc>
                <a:spcBef>
                  <a:spcPts val="1800"/>
                </a:spcBef>
                <a:spcAft>
                  <a:spcPts val="300"/>
                </a:spcAft>
                <a:defRPr/>
              </a:pPr>
              <a:r>
                <a:rPr lang="ko-KR" altLang="en-US" sz="1600" b="1" spc="-100" dirty="0">
                  <a:gradFill flip="none" rotWithShape="1">
                    <a:gsLst>
                      <a:gs pos="0">
                        <a:schemeClr val="tx1">
                          <a:lumMod val="75000"/>
                          <a:lumOff val="25000"/>
                          <a:shade val="30000"/>
                          <a:satMod val="115000"/>
                        </a:schemeClr>
                      </a:gs>
                      <a:gs pos="50000">
                        <a:schemeClr val="tx1">
                          <a:lumMod val="75000"/>
                          <a:lumOff val="25000"/>
                          <a:shade val="67500"/>
                          <a:satMod val="11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  <a:shade val="100000"/>
                          <a:satMod val="115000"/>
                        </a:schemeClr>
                      </a:gs>
                    </a:gsLst>
                    <a:lin ang="16200000" scaled="1"/>
                    <a:tileRect/>
                  </a:gradFill>
                  <a:ea typeface="맑은 고딕" panose="020B0503020000020004" pitchFamily="50" charset="-127"/>
                </a:rPr>
                <a:t>순수가상함수와 추상 클래스를 이해하고 작성할 수 있다</a:t>
              </a:r>
              <a:r>
                <a:rPr lang="en-US" altLang="ko-KR" sz="1600" b="1" spc="-100" dirty="0">
                  <a:gradFill flip="none" rotWithShape="1">
                    <a:gsLst>
                      <a:gs pos="0">
                        <a:schemeClr val="tx1">
                          <a:lumMod val="75000"/>
                          <a:lumOff val="25000"/>
                          <a:shade val="30000"/>
                          <a:satMod val="115000"/>
                        </a:schemeClr>
                      </a:gs>
                      <a:gs pos="50000">
                        <a:schemeClr val="tx1">
                          <a:lumMod val="75000"/>
                          <a:lumOff val="25000"/>
                          <a:shade val="67500"/>
                          <a:satMod val="11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  <a:shade val="100000"/>
                          <a:satMod val="115000"/>
                        </a:schemeClr>
                      </a:gs>
                    </a:gsLst>
                    <a:lin ang="16200000" scaled="1"/>
                    <a:tileRect/>
                  </a:gradFill>
                  <a:ea typeface="맑은 고딕" panose="020B0503020000020004" pitchFamily="50" charset="-127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688239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가상 함수를 가진 기본 클래스의 목적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20</a:t>
            </a:fld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3783172" y="2164877"/>
            <a:ext cx="2286000" cy="181588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defTabSz="180000"/>
            <a:r>
              <a:rPr lang="en-US" altLang="ko-KR" sz="1000" b="1" dirty="0"/>
              <a:t>class Shape </a:t>
            </a:r>
            <a:r>
              <a:rPr lang="en-US" altLang="ko-KR" sz="1000" dirty="0"/>
              <a:t>{</a:t>
            </a:r>
          </a:p>
          <a:p>
            <a:pPr defTabSz="180000"/>
            <a:r>
              <a:rPr lang="en-US" altLang="ko-KR" sz="1000" dirty="0"/>
              <a:t>	Shape* next;</a:t>
            </a:r>
          </a:p>
          <a:p>
            <a:pPr defTabSz="180000"/>
            <a:r>
              <a:rPr lang="en-US" altLang="ko-KR" sz="1000" dirty="0"/>
              <a:t>protected:</a:t>
            </a:r>
          </a:p>
          <a:p>
            <a:pPr defTabSz="180000"/>
            <a:r>
              <a:rPr lang="en-US" altLang="ko-KR" sz="1000" dirty="0"/>
              <a:t>	</a:t>
            </a:r>
            <a:r>
              <a:rPr lang="en-US" altLang="ko-KR" sz="1200" b="1" dirty="0"/>
              <a:t>virtual void draw();</a:t>
            </a:r>
          </a:p>
          <a:p>
            <a:pPr defTabSz="180000"/>
            <a:r>
              <a:rPr lang="en-US" altLang="ko-KR" sz="1000" dirty="0"/>
              <a:t>public:</a:t>
            </a:r>
          </a:p>
          <a:p>
            <a:pPr defTabSz="180000"/>
            <a:r>
              <a:rPr lang="en-US" altLang="ko-KR" sz="1000" dirty="0"/>
              <a:t>	Shape() { next = NULL; } </a:t>
            </a:r>
          </a:p>
          <a:p>
            <a:pPr defTabSz="180000"/>
            <a:r>
              <a:rPr lang="en-US" altLang="ko-KR" sz="1000" dirty="0"/>
              <a:t>	virtual ~Shape() { }</a:t>
            </a:r>
          </a:p>
          <a:p>
            <a:pPr defTabSz="180000"/>
            <a:r>
              <a:rPr lang="en-US" altLang="ko-KR" sz="1000" dirty="0"/>
              <a:t>	void paint();</a:t>
            </a:r>
          </a:p>
          <a:p>
            <a:pPr defTabSz="180000"/>
            <a:r>
              <a:rPr lang="en-US" altLang="ko-KR" sz="1000" dirty="0"/>
              <a:t>	Shape* add(Shape* p);</a:t>
            </a:r>
          </a:p>
          <a:p>
            <a:pPr defTabSz="180000"/>
            <a:r>
              <a:rPr lang="en-US" altLang="ko-KR" sz="1000" dirty="0"/>
              <a:t>	Shape* </a:t>
            </a:r>
            <a:r>
              <a:rPr lang="en-US" altLang="ko-KR" sz="1000" dirty="0" err="1"/>
              <a:t>getNext</a:t>
            </a:r>
            <a:r>
              <a:rPr lang="en-US" altLang="ko-KR" sz="1000" dirty="0"/>
              <a:t>() { return next;}</a:t>
            </a:r>
          </a:p>
          <a:p>
            <a:pPr defTabSz="180000"/>
            <a:r>
              <a:rPr lang="en-US" altLang="ko-KR" sz="1000" dirty="0"/>
              <a:t>};</a:t>
            </a:r>
            <a:endParaRPr lang="ko-KR" altLang="en-US" sz="1000" dirty="0"/>
          </a:p>
        </p:txBody>
      </p:sp>
      <p:sp>
        <p:nvSpPr>
          <p:cNvPr id="7" name="직사각형 6"/>
          <p:cNvSpPr/>
          <p:nvPr/>
        </p:nvSpPr>
        <p:spPr>
          <a:xfrm>
            <a:off x="6227014" y="1426214"/>
            <a:ext cx="2286000" cy="255454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000" dirty="0"/>
              <a:t>#include &lt;</a:t>
            </a:r>
            <a:r>
              <a:rPr lang="en-US" altLang="ko-KR" sz="1000" dirty="0" err="1"/>
              <a:t>iostream</a:t>
            </a:r>
            <a:r>
              <a:rPr lang="en-US" altLang="ko-KR" sz="1000" dirty="0"/>
              <a:t>&gt;</a:t>
            </a:r>
          </a:p>
          <a:p>
            <a:pPr defTabSz="180000"/>
            <a:r>
              <a:rPr lang="en-US" altLang="ko-KR" sz="1000" dirty="0"/>
              <a:t>#include "</a:t>
            </a:r>
            <a:r>
              <a:rPr lang="en-US" altLang="ko-KR" sz="1000" dirty="0" err="1"/>
              <a:t>Shape.h</a:t>
            </a:r>
            <a:r>
              <a:rPr lang="en-US" altLang="ko-KR" sz="1000" dirty="0"/>
              <a:t>"</a:t>
            </a:r>
          </a:p>
          <a:p>
            <a:pPr defTabSz="180000"/>
            <a:r>
              <a:rPr lang="en-US" altLang="ko-KR" sz="1000" dirty="0"/>
              <a:t>using namespace </a:t>
            </a:r>
            <a:r>
              <a:rPr lang="en-US" altLang="ko-KR" sz="1000" dirty="0" err="1"/>
              <a:t>std</a:t>
            </a:r>
            <a:r>
              <a:rPr lang="en-US" altLang="ko-KR" sz="1000" dirty="0"/>
              <a:t>;</a:t>
            </a:r>
          </a:p>
          <a:p>
            <a:pPr defTabSz="180000"/>
            <a:endParaRPr lang="en-US" altLang="ko-KR" sz="1000" dirty="0"/>
          </a:p>
          <a:p>
            <a:pPr defTabSz="180000"/>
            <a:r>
              <a:rPr lang="en-US" altLang="ko-KR" sz="1000" b="1" dirty="0"/>
              <a:t>void Shape::paint() {</a:t>
            </a:r>
          </a:p>
          <a:p>
            <a:pPr defTabSz="180000"/>
            <a:r>
              <a:rPr lang="en-US" altLang="ko-KR" sz="1000" b="1" dirty="0"/>
              <a:t>	draw();</a:t>
            </a:r>
          </a:p>
          <a:p>
            <a:pPr defTabSz="180000"/>
            <a:r>
              <a:rPr lang="en-US" altLang="ko-KR" sz="1000" b="1" dirty="0"/>
              <a:t>}</a:t>
            </a:r>
          </a:p>
          <a:p>
            <a:pPr defTabSz="180000"/>
            <a:endParaRPr lang="en-US" altLang="ko-KR" sz="1000" dirty="0"/>
          </a:p>
          <a:p>
            <a:pPr defTabSz="180000"/>
            <a:r>
              <a:rPr lang="en-US" altLang="ko-KR" sz="1000" dirty="0"/>
              <a:t>void Shape::draw() {</a:t>
            </a:r>
          </a:p>
          <a:p>
            <a:pPr defTabSz="180000"/>
            <a:r>
              <a:rPr lang="en-US" altLang="ko-KR" sz="1000" dirty="0"/>
              <a:t>	</a:t>
            </a:r>
            <a:r>
              <a:rPr lang="en-US" altLang="ko-KR" sz="1000" dirty="0" err="1"/>
              <a:t>cout</a:t>
            </a:r>
            <a:r>
              <a:rPr lang="en-US" altLang="ko-KR" sz="1000" dirty="0"/>
              <a:t> &lt;&lt; "--Shape--" &lt;&lt; </a:t>
            </a:r>
            <a:r>
              <a:rPr lang="en-US" altLang="ko-KR" sz="1000" dirty="0" err="1"/>
              <a:t>endl</a:t>
            </a:r>
            <a:r>
              <a:rPr lang="en-US" altLang="ko-KR" sz="1000" dirty="0"/>
              <a:t>;</a:t>
            </a:r>
          </a:p>
          <a:p>
            <a:pPr defTabSz="180000"/>
            <a:r>
              <a:rPr lang="en-US" altLang="ko-KR" sz="1000" dirty="0"/>
              <a:t>}</a:t>
            </a:r>
          </a:p>
          <a:p>
            <a:pPr defTabSz="180000"/>
            <a:endParaRPr lang="en-US" altLang="ko-KR" sz="1000" dirty="0"/>
          </a:p>
          <a:p>
            <a:pPr defTabSz="180000"/>
            <a:r>
              <a:rPr lang="en-US" altLang="ko-KR" sz="1000" dirty="0"/>
              <a:t>Shape* Shape::add(Shape *p) {</a:t>
            </a:r>
          </a:p>
          <a:p>
            <a:pPr defTabSz="180000"/>
            <a:r>
              <a:rPr lang="en-US" altLang="ko-KR" sz="1000" dirty="0"/>
              <a:t>	this-&gt;next = p;</a:t>
            </a:r>
          </a:p>
          <a:p>
            <a:pPr defTabSz="180000"/>
            <a:r>
              <a:rPr lang="en-US" altLang="ko-KR" sz="1000" dirty="0"/>
              <a:t>	return p;</a:t>
            </a:r>
          </a:p>
          <a:p>
            <a:pPr defTabSz="180000"/>
            <a:r>
              <a:rPr lang="en-US" altLang="ko-KR" sz="1000" dirty="0"/>
              <a:t>}</a:t>
            </a:r>
            <a:endParaRPr lang="ko-KR" altLang="en-US" sz="1000" dirty="0"/>
          </a:p>
        </p:txBody>
      </p:sp>
      <p:sp>
        <p:nvSpPr>
          <p:cNvPr id="8" name="직사각형 7"/>
          <p:cNvSpPr/>
          <p:nvPr/>
        </p:nvSpPr>
        <p:spPr>
          <a:xfrm>
            <a:off x="1438712" y="4422744"/>
            <a:ext cx="1909586" cy="70788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defTabSz="180000"/>
            <a:r>
              <a:rPr lang="en-US" altLang="ko-KR" sz="1000" b="1" dirty="0"/>
              <a:t>class Circle </a:t>
            </a:r>
            <a:r>
              <a:rPr lang="en-US" altLang="ko-KR" sz="1000" dirty="0"/>
              <a:t>: public Shape {</a:t>
            </a:r>
          </a:p>
          <a:p>
            <a:pPr defTabSz="180000"/>
            <a:r>
              <a:rPr lang="en-US" altLang="ko-KR" sz="1000" dirty="0"/>
              <a:t>protected:</a:t>
            </a:r>
          </a:p>
          <a:p>
            <a:pPr defTabSz="180000"/>
            <a:r>
              <a:rPr lang="en-US" altLang="ko-KR" sz="1000" dirty="0"/>
              <a:t>	</a:t>
            </a:r>
            <a:r>
              <a:rPr lang="en-US" altLang="ko-KR" sz="1000" b="1" dirty="0"/>
              <a:t>virtual void draw();</a:t>
            </a:r>
          </a:p>
          <a:p>
            <a:pPr defTabSz="180000"/>
            <a:r>
              <a:rPr lang="en-US" altLang="ko-KR" sz="1000" dirty="0"/>
              <a:t>};</a:t>
            </a:r>
            <a:endParaRPr lang="ko-KR" altLang="en-US" sz="1000" dirty="0"/>
          </a:p>
        </p:txBody>
      </p:sp>
      <p:sp>
        <p:nvSpPr>
          <p:cNvPr id="9" name="직사각형 8"/>
          <p:cNvSpPr/>
          <p:nvPr/>
        </p:nvSpPr>
        <p:spPr>
          <a:xfrm>
            <a:off x="1438712" y="5225228"/>
            <a:ext cx="1909586" cy="132343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000" dirty="0"/>
              <a:t>#include &lt;</a:t>
            </a:r>
            <a:r>
              <a:rPr lang="en-US" altLang="ko-KR" sz="1000" dirty="0" err="1"/>
              <a:t>iostream</a:t>
            </a:r>
            <a:r>
              <a:rPr lang="en-US" altLang="ko-KR" sz="1000" dirty="0"/>
              <a:t>&gt;</a:t>
            </a:r>
          </a:p>
          <a:p>
            <a:pPr defTabSz="180000"/>
            <a:r>
              <a:rPr lang="en-US" altLang="ko-KR" sz="1000" dirty="0"/>
              <a:t>#include "</a:t>
            </a:r>
            <a:r>
              <a:rPr lang="en-US" altLang="ko-KR" sz="1000" dirty="0" err="1"/>
              <a:t>Shape.h</a:t>
            </a:r>
            <a:r>
              <a:rPr lang="en-US" altLang="ko-KR" sz="1000" dirty="0"/>
              <a:t>"</a:t>
            </a:r>
          </a:p>
          <a:p>
            <a:pPr defTabSz="180000"/>
            <a:r>
              <a:rPr lang="en-US" altLang="ko-KR" sz="1000" dirty="0"/>
              <a:t>#include "</a:t>
            </a:r>
            <a:r>
              <a:rPr lang="en-US" altLang="ko-KR" sz="1000" dirty="0" err="1"/>
              <a:t>Circle.h</a:t>
            </a:r>
            <a:r>
              <a:rPr lang="en-US" altLang="ko-KR" sz="1000" dirty="0"/>
              <a:t>"</a:t>
            </a:r>
          </a:p>
          <a:p>
            <a:pPr defTabSz="180000"/>
            <a:r>
              <a:rPr lang="en-US" altLang="ko-KR" sz="1000" dirty="0"/>
              <a:t>using namespace </a:t>
            </a:r>
            <a:r>
              <a:rPr lang="en-US" altLang="ko-KR" sz="1000" dirty="0" err="1"/>
              <a:t>std</a:t>
            </a:r>
            <a:r>
              <a:rPr lang="en-US" altLang="ko-KR" sz="1000" dirty="0"/>
              <a:t>;</a:t>
            </a:r>
          </a:p>
          <a:p>
            <a:pPr defTabSz="180000"/>
            <a:endParaRPr lang="en-US" altLang="ko-KR" sz="1000" dirty="0"/>
          </a:p>
          <a:p>
            <a:pPr defTabSz="180000"/>
            <a:r>
              <a:rPr lang="en-US" altLang="ko-KR" sz="1000" dirty="0"/>
              <a:t>void Circle::draw() {</a:t>
            </a:r>
          </a:p>
          <a:p>
            <a:pPr defTabSz="180000"/>
            <a:r>
              <a:rPr lang="en-US" altLang="ko-KR" sz="1000" dirty="0"/>
              <a:t>	</a:t>
            </a:r>
            <a:r>
              <a:rPr lang="en-US" altLang="ko-KR" sz="1000" dirty="0" err="1"/>
              <a:t>cout</a:t>
            </a:r>
            <a:r>
              <a:rPr lang="en-US" altLang="ko-KR" sz="1000" dirty="0"/>
              <a:t> &lt;&lt; "Circle" &lt;&lt; </a:t>
            </a:r>
            <a:r>
              <a:rPr lang="en-US" altLang="ko-KR" sz="1000" dirty="0" err="1"/>
              <a:t>endl</a:t>
            </a:r>
            <a:r>
              <a:rPr lang="en-US" altLang="ko-KR" sz="1000" dirty="0"/>
              <a:t>;</a:t>
            </a:r>
          </a:p>
          <a:p>
            <a:pPr defTabSz="180000"/>
            <a:r>
              <a:rPr lang="en-US" altLang="ko-KR" sz="1000" dirty="0"/>
              <a:t>}</a:t>
            </a:r>
            <a:endParaRPr lang="ko-KR" altLang="en-US" sz="1000" dirty="0"/>
          </a:p>
        </p:txBody>
      </p:sp>
      <p:sp>
        <p:nvSpPr>
          <p:cNvPr id="10" name="직사각형 9"/>
          <p:cNvSpPr/>
          <p:nvPr/>
        </p:nvSpPr>
        <p:spPr>
          <a:xfrm>
            <a:off x="3868065" y="4422743"/>
            <a:ext cx="2103512" cy="70788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defTabSz="180000"/>
            <a:r>
              <a:rPr lang="en-US" altLang="ko-KR" sz="1000" b="1" dirty="0"/>
              <a:t>class </a:t>
            </a:r>
            <a:r>
              <a:rPr lang="en-US" altLang="ko-KR" sz="1000" b="1" dirty="0" err="1"/>
              <a:t>Rect</a:t>
            </a:r>
            <a:r>
              <a:rPr lang="en-US" altLang="ko-KR" sz="1000" b="1" dirty="0"/>
              <a:t> </a:t>
            </a:r>
            <a:r>
              <a:rPr lang="en-US" altLang="ko-KR" sz="1000" dirty="0"/>
              <a:t>: public Shape {</a:t>
            </a:r>
          </a:p>
          <a:p>
            <a:pPr defTabSz="180000"/>
            <a:r>
              <a:rPr lang="en-US" altLang="ko-KR" sz="1000" dirty="0"/>
              <a:t>protected:</a:t>
            </a:r>
          </a:p>
          <a:p>
            <a:pPr defTabSz="180000"/>
            <a:r>
              <a:rPr lang="en-US" altLang="ko-KR" sz="1000" dirty="0"/>
              <a:t>	</a:t>
            </a:r>
            <a:r>
              <a:rPr lang="en-US" altLang="ko-KR" sz="1000" b="1" dirty="0"/>
              <a:t>virtual void draw();</a:t>
            </a:r>
          </a:p>
          <a:p>
            <a:pPr defTabSz="180000"/>
            <a:r>
              <a:rPr lang="en-US" altLang="ko-KR" sz="1000" dirty="0"/>
              <a:t>};</a:t>
            </a:r>
            <a:endParaRPr lang="ko-KR" altLang="en-US" sz="1000" dirty="0"/>
          </a:p>
        </p:txBody>
      </p:sp>
      <p:sp>
        <p:nvSpPr>
          <p:cNvPr id="11" name="직사각형 10"/>
          <p:cNvSpPr/>
          <p:nvPr/>
        </p:nvSpPr>
        <p:spPr>
          <a:xfrm>
            <a:off x="3874416" y="5245290"/>
            <a:ext cx="2103512" cy="132343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000" dirty="0"/>
              <a:t>#include &lt;</a:t>
            </a:r>
            <a:r>
              <a:rPr lang="en-US" altLang="ko-KR" sz="1000" dirty="0" err="1"/>
              <a:t>iostream</a:t>
            </a:r>
            <a:r>
              <a:rPr lang="en-US" altLang="ko-KR" sz="1000" dirty="0"/>
              <a:t>&gt;</a:t>
            </a:r>
          </a:p>
          <a:p>
            <a:pPr defTabSz="180000"/>
            <a:r>
              <a:rPr lang="en-US" altLang="ko-KR" sz="1000" dirty="0"/>
              <a:t>#include "</a:t>
            </a:r>
            <a:r>
              <a:rPr lang="en-US" altLang="ko-KR" sz="1000" dirty="0" err="1"/>
              <a:t>Shape.h</a:t>
            </a:r>
            <a:r>
              <a:rPr lang="en-US" altLang="ko-KR" sz="1000" dirty="0"/>
              <a:t>"</a:t>
            </a:r>
          </a:p>
          <a:p>
            <a:pPr defTabSz="180000"/>
            <a:r>
              <a:rPr lang="en-US" altLang="ko-KR" sz="1000" dirty="0"/>
              <a:t>#include "</a:t>
            </a:r>
            <a:r>
              <a:rPr lang="en-US" altLang="ko-KR" sz="1000" dirty="0" err="1"/>
              <a:t>Rect.h</a:t>
            </a:r>
            <a:r>
              <a:rPr lang="en-US" altLang="ko-KR" sz="1000" dirty="0"/>
              <a:t>"</a:t>
            </a:r>
          </a:p>
          <a:p>
            <a:pPr defTabSz="180000"/>
            <a:r>
              <a:rPr lang="en-US" altLang="ko-KR" sz="1000" dirty="0"/>
              <a:t>using namespace </a:t>
            </a:r>
            <a:r>
              <a:rPr lang="en-US" altLang="ko-KR" sz="1000" dirty="0" err="1"/>
              <a:t>std</a:t>
            </a:r>
            <a:r>
              <a:rPr lang="en-US" altLang="ko-KR" sz="1000" dirty="0"/>
              <a:t>;</a:t>
            </a:r>
          </a:p>
          <a:p>
            <a:pPr defTabSz="180000"/>
            <a:endParaRPr lang="en-US" altLang="ko-KR" sz="1000" dirty="0"/>
          </a:p>
          <a:p>
            <a:pPr defTabSz="180000"/>
            <a:r>
              <a:rPr lang="en-US" altLang="ko-KR" sz="1000" dirty="0"/>
              <a:t>void </a:t>
            </a:r>
            <a:r>
              <a:rPr lang="en-US" altLang="ko-KR" sz="1000" dirty="0" err="1"/>
              <a:t>Rect</a:t>
            </a:r>
            <a:r>
              <a:rPr lang="en-US" altLang="ko-KR" sz="1000" dirty="0"/>
              <a:t>::draw() {</a:t>
            </a:r>
          </a:p>
          <a:p>
            <a:pPr defTabSz="180000"/>
            <a:r>
              <a:rPr lang="en-US" altLang="ko-KR" sz="1000" dirty="0"/>
              <a:t>	</a:t>
            </a:r>
            <a:r>
              <a:rPr lang="en-US" altLang="ko-KR" sz="1000" dirty="0" err="1"/>
              <a:t>cout</a:t>
            </a:r>
            <a:r>
              <a:rPr lang="en-US" altLang="ko-KR" sz="1000" dirty="0"/>
              <a:t> &lt;&lt; "Rectangle" &lt;&lt; </a:t>
            </a:r>
            <a:r>
              <a:rPr lang="en-US" altLang="ko-KR" sz="1000" dirty="0" err="1"/>
              <a:t>endl</a:t>
            </a:r>
            <a:r>
              <a:rPr lang="en-US" altLang="ko-KR" sz="1000" dirty="0"/>
              <a:t>;</a:t>
            </a:r>
          </a:p>
          <a:p>
            <a:pPr defTabSz="180000"/>
            <a:r>
              <a:rPr lang="en-US" altLang="ko-KR" sz="1000" dirty="0"/>
              <a:t>}</a:t>
            </a:r>
            <a:endParaRPr lang="ko-KR" altLang="en-US" sz="1000" dirty="0"/>
          </a:p>
        </p:txBody>
      </p:sp>
      <p:sp>
        <p:nvSpPr>
          <p:cNvPr id="12" name="직사각형 11"/>
          <p:cNvSpPr/>
          <p:nvPr/>
        </p:nvSpPr>
        <p:spPr>
          <a:xfrm>
            <a:off x="6427758" y="4430295"/>
            <a:ext cx="2103512" cy="70788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defTabSz="180000"/>
            <a:r>
              <a:rPr lang="en-US" altLang="ko-KR" sz="1000" b="1" dirty="0"/>
              <a:t>class Line </a:t>
            </a:r>
            <a:r>
              <a:rPr lang="en-US" altLang="ko-KR" sz="1000" dirty="0"/>
              <a:t>: public Shape {</a:t>
            </a:r>
          </a:p>
          <a:p>
            <a:pPr defTabSz="180000"/>
            <a:r>
              <a:rPr lang="en-US" altLang="ko-KR" sz="1000" dirty="0"/>
              <a:t>protected:</a:t>
            </a:r>
          </a:p>
          <a:p>
            <a:pPr defTabSz="180000"/>
            <a:r>
              <a:rPr lang="en-US" altLang="ko-KR" sz="1000" dirty="0"/>
              <a:t>	</a:t>
            </a:r>
            <a:r>
              <a:rPr lang="en-US" altLang="ko-KR" sz="1000" b="1" dirty="0"/>
              <a:t>virtual void draw();</a:t>
            </a:r>
          </a:p>
          <a:p>
            <a:pPr defTabSz="180000"/>
            <a:r>
              <a:rPr lang="en-US" altLang="ko-KR" sz="1000" dirty="0"/>
              <a:t>};</a:t>
            </a:r>
            <a:endParaRPr lang="ko-KR" altLang="en-US" sz="1000" dirty="0"/>
          </a:p>
        </p:txBody>
      </p:sp>
      <p:sp>
        <p:nvSpPr>
          <p:cNvPr id="13" name="직사각형 12"/>
          <p:cNvSpPr/>
          <p:nvPr/>
        </p:nvSpPr>
        <p:spPr>
          <a:xfrm>
            <a:off x="6427758" y="5252842"/>
            <a:ext cx="2103512" cy="132343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000" dirty="0"/>
              <a:t>#include &lt;</a:t>
            </a:r>
            <a:r>
              <a:rPr lang="en-US" altLang="ko-KR" sz="1000" dirty="0" err="1"/>
              <a:t>iostream</a:t>
            </a:r>
            <a:r>
              <a:rPr lang="en-US" altLang="ko-KR" sz="1000" dirty="0"/>
              <a:t>&gt;</a:t>
            </a:r>
          </a:p>
          <a:p>
            <a:pPr defTabSz="180000"/>
            <a:r>
              <a:rPr lang="en-US" altLang="ko-KR" sz="1000" dirty="0"/>
              <a:t>#include "</a:t>
            </a:r>
            <a:r>
              <a:rPr lang="en-US" altLang="ko-KR" sz="1000" dirty="0" err="1"/>
              <a:t>Shape.h</a:t>
            </a:r>
            <a:r>
              <a:rPr lang="en-US" altLang="ko-KR" sz="1000" dirty="0"/>
              <a:t>"</a:t>
            </a:r>
          </a:p>
          <a:p>
            <a:pPr defTabSz="180000"/>
            <a:r>
              <a:rPr lang="en-US" altLang="ko-KR" sz="1000" dirty="0"/>
              <a:t>#include "</a:t>
            </a:r>
            <a:r>
              <a:rPr lang="en-US" altLang="ko-KR" sz="1000" dirty="0" err="1"/>
              <a:t>Line.h</a:t>
            </a:r>
            <a:r>
              <a:rPr lang="en-US" altLang="ko-KR" sz="1000" dirty="0"/>
              <a:t>"</a:t>
            </a:r>
          </a:p>
          <a:p>
            <a:pPr defTabSz="180000"/>
            <a:r>
              <a:rPr lang="en-US" altLang="ko-KR" sz="1000" dirty="0"/>
              <a:t>using namespace </a:t>
            </a:r>
            <a:r>
              <a:rPr lang="en-US" altLang="ko-KR" sz="1000" dirty="0" err="1"/>
              <a:t>std</a:t>
            </a:r>
            <a:r>
              <a:rPr lang="en-US" altLang="ko-KR" sz="1000" dirty="0"/>
              <a:t>;</a:t>
            </a:r>
          </a:p>
          <a:p>
            <a:pPr defTabSz="180000"/>
            <a:endParaRPr lang="en-US" altLang="ko-KR" sz="1000" dirty="0"/>
          </a:p>
          <a:p>
            <a:pPr defTabSz="180000"/>
            <a:r>
              <a:rPr lang="en-US" altLang="ko-KR" sz="1000" dirty="0"/>
              <a:t>void Line::draw() {</a:t>
            </a:r>
          </a:p>
          <a:p>
            <a:pPr defTabSz="180000"/>
            <a:r>
              <a:rPr lang="en-US" altLang="ko-KR" sz="1000" dirty="0"/>
              <a:t>	</a:t>
            </a:r>
            <a:r>
              <a:rPr lang="en-US" altLang="ko-KR" sz="1000" dirty="0" err="1"/>
              <a:t>cout</a:t>
            </a:r>
            <a:r>
              <a:rPr lang="en-US" altLang="ko-KR" sz="1000" dirty="0"/>
              <a:t> &lt;&lt; "Line" &lt;&lt; </a:t>
            </a:r>
            <a:r>
              <a:rPr lang="en-US" altLang="ko-KR" sz="1000" dirty="0" err="1"/>
              <a:t>endl</a:t>
            </a:r>
            <a:r>
              <a:rPr lang="en-US" altLang="ko-KR" sz="1000" dirty="0"/>
              <a:t>;</a:t>
            </a:r>
          </a:p>
          <a:p>
            <a:pPr defTabSz="180000"/>
            <a:r>
              <a:rPr lang="en-US" altLang="ko-KR" sz="1000" dirty="0"/>
              <a:t>}</a:t>
            </a:r>
            <a:endParaRPr lang="ko-KR" altLang="en-US" sz="1000" dirty="0"/>
          </a:p>
        </p:txBody>
      </p:sp>
      <p:cxnSp>
        <p:nvCxnSpPr>
          <p:cNvPr id="15" name="꺾인 연결선 14"/>
          <p:cNvCxnSpPr>
            <a:stCxn id="8" idx="0"/>
            <a:endCxn id="6" idx="2"/>
          </p:cNvCxnSpPr>
          <p:nvPr/>
        </p:nvCxnSpPr>
        <p:spPr>
          <a:xfrm rot="5400000" flipH="1" flipV="1">
            <a:off x="3438846" y="2935419"/>
            <a:ext cx="441985" cy="2532667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꺾인 연결선 16"/>
          <p:cNvCxnSpPr>
            <a:stCxn id="10" idx="0"/>
            <a:endCxn id="6" idx="2"/>
          </p:cNvCxnSpPr>
          <p:nvPr/>
        </p:nvCxnSpPr>
        <p:spPr>
          <a:xfrm rot="5400000" flipH="1" flipV="1">
            <a:off x="4702004" y="4198576"/>
            <a:ext cx="441984" cy="6351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꺾인 연결선 18"/>
          <p:cNvCxnSpPr>
            <a:stCxn id="12" idx="0"/>
            <a:endCxn id="6" idx="2"/>
          </p:cNvCxnSpPr>
          <p:nvPr/>
        </p:nvCxnSpPr>
        <p:spPr>
          <a:xfrm rot="16200000" flipV="1">
            <a:off x="5978075" y="2928856"/>
            <a:ext cx="449536" cy="2553342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6204681" y="1179993"/>
            <a:ext cx="78418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Shape.cpp</a:t>
            </a:r>
            <a:endParaRPr lang="ko-KR" altLang="en-US" sz="1000" dirty="0"/>
          </a:p>
        </p:txBody>
      </p:sp>
      <p:sp>
        <p:nvSpPr>
          <p:cNvPr id="23" name="TextBox 22"/>
          <p:cNvSpPr txBox="1"/>
          <p:nvPr/>
        </p:nvSpPr>
        <p:spPr>
          <a:xfrm>
            <a:off x="3783172" y="1918656"/>
            <a:ext cx="6431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err="1"/>
              <a:t>Shape.h</a:t>
            </a:r>
            <a:endParaRPr lang="ko-KR" altLang="en-US" sz="1000" dirty="0"/>
          </a:p>
        </p:txBody>
      </p:sp>
      <p:sp>
        <p:nvSpPr>
          <p:cNvPr id="24" name="TextBox 23"/>
          <p:cNvSpPr txBox="1"/>
          <p:nvPr/>
        </p:nvSpPr>
        <p:spPr>
          <a:xfrm>
            <a:off x="1438712" y="4176522"/>
            <a:ext cx="60785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err="1"/>
              <a:t>Circle.h</a:t>
            </a:r>
            <a:endParaRPr lang="ko-KR" altLang="en-US" sz="1000" dirty="0"/>
          </a:p>
        </p:txBody>
      </p:sp>
      <p:sp>
        <p:nvSpPr>
          <p:cNvPr id="25" name="TextBox 24"/>
          <p:cNvSpPr txBox="1"/>
          <p:nvPr/>
        </p:nvSpPr>
        <p:spPr>
          <a:xfrm>
            <a:off x="1430646" y="6562274"/>
            <a:ext cx="7489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Circle.cpp</a:t>
            </a:r>
            <a:endParaRPr lang="ko-KR" altLang="en-US" sz="1000" dirty="0"/>
          </a:p>
        </p:txBody>
      </p:sp>
      <p:sp>
        <p:nvSpPr>
          <p:cNvPr id="26" name="TextBox 25"/>
          <p:cNvSpPr txBox="1"/>
          <p:nvPr/>
        </p:nvSpPr>
        <p:spPr>
          <a:xfrm>
            <a:off x="3868065" y="4176521"/>
            <a:ext cx="54053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err="1"/>
              <a:t>Rect.h</a:t>
            </a:r>
            <a:endParaRPr lang="ko-KR" altLang="en-US" sz="1000" dirty="0"/>
          </a:p>
        </p:txBody>
      </p:sp>
      <p:sp>
        <p:nvSpPr>
          <p:cNvPr id="27" name="TextBox 26"/>
          <p:cNvSpPr txBox="1"/>
          <p:nvPr/>
        </p:nvSpPr>
        <p:spPr>
          <a:xfrm>
            <a:off x="4476155" y="6567155"/>
            <a:ext cx="68159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Rect.cpp</a:t>
            </a:r>
            <a:endParaRPr lang="ko-KR" altLang="en-US" sz="1000" dirty="0"/>
          </a:p>
        </p:txBody>
      </p:sp>
      <p:sp>
        <p:nvSpPr>
          <p:cNvPr id="28" name="TextBox 27"/>
          <p:cNvSpPr txBox="1"/>
          <p:nvPr/>
        </p:nvSpPr>
        <p:spPr>
          <a:xfrm>
            <a:off x="8009540" y="4189202"/>
            <a:ext cx="52290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err="1"/>
              <a:t>Line.h</a:t>
            </a:r>
            <a:endParaRPr lang="ko-KR" altLang="en-US" sz="1000" dirty="0"/>
          </a:p>
        </p:txBody>
      </p:sp>
      <p:sp>
        <p:nvSpPr>
          <p:cNvPr id="29" name="TextBox 28"/>
          <p:cNvSpPr txBox="1"/>
          <p:nvPr/>
        </p:nvSpPr>
        <p:spPr>
          <a:xfrm>
            <a:off x="7867306" y="6562274"/>
            <a:ext cx="6639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Line.cpp</a:t>
            </a:r>
            <a:endParaRPr lang="ko-KR" altLang="en-US" sz="1000" dirty="0"/>
          </a:p>
        </p:txBody>
      </p:sp>
      <p:sp>
        <p:nvSpPr>
          <p:cNvPr id="3" name="직사각형 2"/>
          <p:cNvSpPr/>
          <p:nvPr/>
        </p:nvSpPr>
        <p:spPr>
          <a:xfrm>
            <a:off x="120915" y="1394441"/>
            <a:ext cx="3243451" cy="1200329"/>
          </a:xfrm>
          <a:prstGeom prst="rect">
            <a:avLst/>
          </a:prstGeom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/>
              <a:t>Shape</a:t>
            </a:r>
            <a:r>
              <a:rPr lang="ko-KR" altLang="en-US" sz="1200" dirty="0"/>
              <a:t>은 상속을 위한 기본 클래스로의 역할</a:t>
            </a:r>
            <a:endParaRPr lang="en-US" altLang="ko-KR" sz="1200" dirty="0"/>
          </a:p>
          <a:p>
            <a:pPr marL="285750" indent="-285750">
              <a:buClr>
                <a:schemeClr val="accent2">
                  <a:lumMod val="75000"/>
                </a:schemeClr>
              </a:buClr>
              <a:buFont typeface="Arial" pitchFamily="34" charset="0"/>
              <a:buChar char="•"/>
            </a:pPr>
            <a:r>
              <a:rPr lang="ko-KR" altLang="en-US" sz="1200" dirty="0"/>
              <a:t>가상 함수 </a:t>
            </a:r>
            <a:r>
              <a:rPr lang="en-US" altLang="ko-KR" sz="1200" dirty="0"/>
              <a:t>draw()</a:t>
            </a:r>
            <a:r>
              <a:rPr lang="ko-KR" altLang="en-US" sz="1200" dirty="0"/>
              <a:t>로 파생 클래스의         인터페이스를 보여줌</a:t>
            </a:r>
            <a:endParaRPr lang="en-US" altLang="ko-KR" sz="1200" dirty="0"/>
          </a:p>
          <a:p>
            <a:pPr marL="285750" indent="-285750">
              <a:buClr>
                <a:schemeClr val="accent2">
                  <a:lumMod val="75000"/>
                </a:schemeClr>
              </a:buClr>
              <a:buFont typeface="Arial" pitchFamily="34" charset="0"/>
              <a:buChar char="•"/>
            </a:pPr>
            <a:r>
              <a:rPr lang="en-US" altLang="ko-KR" sz="1200" dirty="0"/>
              <a:t>Shape </a:t>
            </a:r>
            <a:r>
              <a:rPr lang="ko-KR" altLang="en-US" sz="1200" dirty="0"/>
              <a:t>객체를 생성할 목적 아님</a:t>
            </a:r>
            <a:endParaRPr lang="en-US" altLang="ko-KR" sz="1200" dirty="0"/>
          </a:p>
          <a:p>
            <a:pPr marL="285750" indent="-285750">
              <a:buClr>
                <a:schemeClr val="accent2">
                  <a:lumMod val="75000"/>
                </a:schemeClr>
              </a:buClr>
              <a:buFont typeface="Arial" pitchFamily="34" charset="0"/>
              <a:buChar char="•"/>
            </a:pPr>
            <a:r>
              <a:rPr lang="ko-KR" altLang="en-US" sz="1200" dirty="0"/>
              <a:t>파생 클래스에서 </a:t>
            </a:r>
            <a:r>
              <a:rPr lang="en-US" altLang="ko-KR" sz="1200" dirty="0"/>
              <a:t>draw()</a:t>
            </a:r>
            <a:r>
              <a:rPr lang="ko-KR" altLang="en-US" sz="1200" dirty="0"/>
              <a:t> 재정의</a:t>
            </a:r>
            <a:r>
              <a:rPr lang="en-US" altLang="ko-KR" sz="1200" dirty="0"/>
              <a:t>.                </a:t>
            </a:r>
            <a:r>
              <a:rPr lang="ko-KR" altLang="en-US" sz="1200" dirty="0"/>
              <a:t>자신의 도형을 그리도록 유도</a:t>
            </a:r>
          </a:p>
        </p:txBody>
      </p:sp>
    </p:spTree>
    <p:extLst>
      <p:ext uri="{BB962C8B-B14F-4D97-AF65-F5344CB8AC3E}">
        <p14:creationId xmlns:p14="http://schemas.microsoft.com/office/powerpoint/2010/main" val="9950088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가상 함수 </a:t>
            </a:r>
            <a:r>
              <a:rPr lang="ko-KR" altLang="en-US" dirty="0" err="1"/>
              <a:t>오버라이딩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21</a:t>
            </a:fld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파생 클래스마다 다르게 구현하는 </a:t>
            </a:r>
            <a:r>
              <a:rPr lang="ko-KR" altLang="en-US" dirty="0" err="1"/>
              <a:t>다형성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파생 클래스에서 가상 함수 </a:t>
            </a:r>
            <a:r>
              <a:rPr lang="en-US" altLang="ko-KR" dirty="0"/>
              <a:t>draw()</a:t>
            </a:r>
            <a:r>
              <a:rPr lang="ko-KR" altLang="en-US" dirty="0"/>
              <a:t>의 재정의</a:t>
            </a:r>
            <a:endParaRPr lang="en-US" altLang="ko-KR" dirty="0"/>
          </a:p>
          <a:p>
            <a:pPr lvl="1"/>
            <a:r>
              <a:rPr lang="ko-KR" altLang="en-US" dirty="0"/>
              <a:t>어떤 경우에도 자신이 만든 </a:t>
            </a:r>
            <a:r>
              <a:rPr lang="en-US" altLang="ko-KR" dirty="0"/>
              <a:t>draw()</a:t>
            </a:r>
            <a:r>
              <a:rPr lang="ko-KR" altLang="en-US" dirty="0"/>
              <a:t>가 호출됨을 보장 받음</a:t>
            </a:r>
            <a:endParaRPr lang="en-US" altLang="ko-KR" dirty="0"/>
          </a:p>
          <a:p>
            <a:pPr lvl="2"/>
            <a:r>
              <a:rPr lang="ko-KR" altLang="en-US" dirty="0"/>
              <a:t>동적 바인딩에 의해</a:t>
            </a:r>
          </a:p>
          <a:p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1403648" y="1340768"/>
            <a:ext cx="6102424" cy="147732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fr-FR" altLang="ko-KR" dirty="0"/>
              <a:t>void Circle::draw() { cout &lt;&lt; </a:t>
            </a:r>
            <a:r>
              <a:rPr lang="fr-FR" altLang="ko-KR" b="1" dirty="0"/>
              <a:t>"Circle" </a:t>
            </a:r>
            <a:r>
              <a:rPr lang="fr-FR" altLang="ko-KR" dirty="0"/>
              <a:t>&lt;&lt; endl; }</a:t>
            </a:r>
          </a:p>
          <a:p>
            <a:endParaRPr lang="fr-FR" altLang="ko-KR" dirty="0"/>
          </a:p>
          <a:p>
            <a:r>
              <a:rPr lang="en-US" altLang="ko-KR" dirty="0"/>
              <a:t>void </a:t>
            </a:r>
            <a:r>
              <a:rPr lang="en-US" altLang="ko-KR" dirty="0" err="1"/>
              <a:t>Rect</a:t>
            </a:r>
            <a:r>
              <a:rPr lang="en-US" altLang="ko-KR" dirty="0"/>
              <a:t>::draw() { </a:t>
            </a:r>
            <a:r>
              <a:rPr lang="en-US" altLang="ko-KR" dirty="0" err="1"/>
              <a:t>cout</a:t>
            </a:r>
            <a:r>
              <a:rPr lang="en-US" altLang="ko-KR" dirty="0"/>
              <a:t> &lt;&lt; </a:t>
            </a:r>
            <a:r>
              <a:rPr lang="en-US" altLang="ko-KR" b="1" dirty="0"/>
              <a:t>"Rectangle" </a:t>
            </a:r>
            <a:r>
              <a:rPr lang="en-US" altLang="ko-KR" dirty="0"/>
              <a:t>&lt;&lt; </a:t>
            </a:r>
            <a:r>
              <a:rPr lang="en-US" altLang="ko-KR" dirty="0" err="1"/>
              <a:t>endl</a:t>
            </a:r>
            <a:r>
              <a:rPr lang="en-US" altLang="ko-KR" dirty="0"/>
              <a:t>; }</a:t>
            </a:r>
          </a:p>
          <a:p>
            <a:endParaRPr lang="en-US" altLang="ko-KR" dirty="0"/>
          </a:p>
          <a:p>
            <a:r>
              <a:rPr lang="en-US" altLang="ko-KR" dirty="0"/>
              <a:t>void Line::draw() { </a:t>
            </a:r>
            <a:r>
              <a:rPr lang="en-US" altLang="ko-KR" dirty="0" err="1"/>
              <a:t>cout</a:t>
            </a:r>
            <a:r>
              <a:rPr lang="en-US" altLang="ko-KR" dirty="0"/>
              <a:t> &lt;&lt; </a:t>
            </a:r>
            <a:r>
              <a:rPr lang="en-US" altLang="ko-KR" b="1" dirty="0"/>
              <a:t>"Line" </a:t>
            </a:r>
            <a:r>
              <a:rPr lang="en-US" altLang="ko-KR" dirty="0"/>
              <a:t>&lt;&lt; </a:t>
            </a:r>
            <a:r>
              <a:rPr lang="en-US" altLang="ko-KR" dirty="0" err="1"/>
              <a:t>endl</a:t>
            </a:r>
            <a:r>
              <a:rPr lang="en-US" altLang="ko-KR" dirty="0"/>
              <a:t>; }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356383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동적 바인딩 실행 </a:t>
            </a:r>
            <a:r>
              <a:rPr lang="en-US" altLang="ko-KR" dirty="0"/>
              <a:t>: </a:t>
            </a:r>
            <a:r>
              <a:rPr lang="ko-KR" altLang="en-US" dirty="0"/>
              <a:t>파생 클래스의 가상 함수실행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22</a:t>
            </a:fld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539552" y="1052736"/>
            <a:ext cx="3779868" cy="449353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100" dirty="0"/>
              <a:t>#include &lt;</a:t>
            </a:r>
            <a:r>
              <a:rPr lang="en-US" altLang="ko-KR" sz="1100" dirty="0" err="1"/>
              <a:t>iostream</a:t>
            </a:r>
            <a:r>
              <a:rPr lang="en-US" altLang="ko-KR" sz="1100" dirty="0"/>
              <a:t>&gt;</a:t>
            </a:r>
          </a:p>
          <a:p>
            <a:pPr defTabSz="180000"/>
            <a:r>
              <a:rPr lang="en-US" altLang="ko-KR" sz="1100" dirty="0"/>
              <a:t>#include "</a:t>
            </a:r>
            <a:r>
              <a:rPr lang="en-US" altLang="ko-KR" sz="1100" dirty="0" err="1"/>
              <a:t>Shape.h</a:t>
            </a:r>
            <a:r>
              <a:rPr lang="en-US" altLang="ko-KR" sz="1100" dirty="0"/>
              <a:t>"</a:t>
            </a:r>
          </a:p>
          <a:p>
            <a:pPr defTabSz="180000"/>
            <a:r>
              <a:rPr lang="en-US" altLang="ko-KR" sz="1100" dirty="0"/>
              <a:t>#include "</a:t>
            </a:r>
            <a:r>
              <a:rPr lang="en-US" altLang="ko-KR" sz="1100" dirty="0" err="1"/>
              <a:t>Circle.h</a:t>
            </a:r>
            <a:r>
              <a:rPr lang="en-US" altLang="ko-KR" sz="1100" dirty="0"/>
              <a:t>"</a:t>
            </a:r>
          </a:p>
          <a:p>
            <a:pPr defTabSz="180000"/>
            <a:r>
              <a:rPr lang="en-US" altLang="ko-KR" sz="1100" dirty="0"/>
              <a:t>#include "</a:t>
            </a:r>
            <a:r>
              <a:rPr lang="en-US" altLang="ko-KR" sz="1100" dirty="0" err="1"/>
              <a:t>Rect.h</a:t>
            </a:r>
            <a:r>
              <a:rPr lang="en-US" altLang="ko-KR" sz="1100" dirty="0"/>
              <a:t>"</a:t>
            </a:r>
          </a:p>
          <a:p>
            <a:pPr defTabSz="180000"/>
            <a:r>
              <a:rPr lang="en-US" altLang="ko-KR" sz="1100" dirty="0"/>
              <a:t>#include "</a:t>
            </a:r>
            <a:r>
              <a:rPr lang="en-US" altLang="ko-KR" sz="1100" dirty="0" err="1"/>
              <a:t>Line.h</a:t>
            </a:r>
            <a:r>
              <a:rPr lang="en-US" altLang="ko-KR" sz="1100" dirty="0"/>
              <a:t>"</a:t>
            </a:r>
          </a:p>
          <a:p>
            <a:pPr defTabSz="180000"/>
            <a:r>
              <a:rPr lang="en-US" altLang="ko-KR" sz="1100" dirty="0"/>
              <a:t>using namespace </a:t>
            </a:r>
            <a:r>
              <a:rPr lang="en-US" altLang="ko-KR" sz="1100" dirty="0" err="1"/>
              <a:t>std</a:t>
            </a:r>
            <a:r>
              <a:rPr lang="en-US" altLang="ko-KR" sz="1100" dirty="0"/>
              <a:t>;</a:t>
            </a:r>
          </a:p>
          <a:p>
            <a:pPr defTabSz="180000"/>
            <a:endParaRPr lang="en-US" altLang="ko-KR" sz="1100" dirty="0"/>
          </a:p>
          <a:p>
            <a:pPr defTabSz="180000"/>
            <a:r>
              <a:rPr lang="en-US" altLang="ko-KR" sz="1100" dirty="0" err="1"/>
              <a:t>int</a:t>
            </a:r>
            <a:r>
              <a:rPr lang="en-US" altLang="ko-KR" sz="1100" dirty="0"/>
              <a:t> main() {</a:t>
            </a:r>
          </a:p>
          <a:p>
            <a:pPr defTabSz="180000"/>
            <a:r>
              <a:rPr lang="en-US" altLang="ko-KR" sz="1100" dirty="0"/>
              <a:t>	Shape *</a:t>
            </a:r>
            <a:r>
              <a:rPr lang="en-US" altLang="ko-KR" sz="1100" dirty="0" err="1"/>
              <a:t>pStart</a:t>
            </a:r>
            <a:r>
              <a:rPr lang="en-US" altLang="ko-KR" sz="1100" dirty="0"/>
              <a:t>=NULL;</a:t>
            </a:r>
          </a:p>
          <a:p>
            <a:pPr defTabSz="180000"/>
            <a:r>
              <a:rPr lang="en-US" altLang="ko-KR" sz="1100" dirty="0"/>
              <a:t>	Shape *</a:t>
            </a:r>
            <a:r>
              <a:rPr lang="en-US" altLang="ko-KR" sz="1100" dirty="0" err="1"/>
              <a:t>pLast</a:t>
            </a:r>
            <a:r>
              <a:rPr lang="en-US" altLang="ko-KR" sz="1100" dirty="0"/>
              <a:t>;</a:t>
            </a:r>
          </a:p>
          <a:p>
            <a:pPr defTabSz="180000"/>
            <a:endParaRPr lang="en-US" altLang="ko-KR" sz="1100" dirty="0"/>
          </a:p>
          <a:p>
            <a:pPr defTabSz="180000"/>
            <a:r>
              <a:rPr lang="en-US" altLang="ko-KR" sz="1100" dirty="0"/>
              <a:t>	</a:t>
            </a:r>
            <a:r>
              <a:rPr lang="en-US" altLang="ko-KR" sz="1100" dirty="0" err="1"/>
              <a:t>pStart</a:t>
            </a:r>
            <a:r>
              <a:rPr lang="en-US" altLang="ko-KR" sz="1100" dirty="0"/>
              <a:t> = new Circle(); // </a:t>
            </a:r>
            <a:r>
              <a:rPr lang="ko-KR" altLang="en-US" sz="1100" dirty="0"/>
              <a:t>처음에 원 도형을 생성한다</a:t>
            </a:r>
            <a:r>
              <a:rPr lang="en-US" altLang="ko-KR" sz="1100" dirty="0"/>
              <a:t>.</a:t>
            </a:r>
          </a:p>
          <a:p>
            <a:pPr defTabSz="180000"/>
            <a:r>
              <a:rPr lang="en-US" altLang="ko-KR" sz="1100" dirty="0"/>
              <a:t>	</a:t>
            </a:r>
            <a:r>
              <a:rPr lang="en-US" altLang="ko-KR" sz="1100" dirty="0" err="1"/>
              <a:t>pLast</a:t>
            </a:r>
            <a:r>
              <a:rPr lang="en-US" altLang="ko-KR" sz="1100" dirty="0"/>
              <a:t> = </a:t>
            </a:r>
            <a:r>
              <a:rPr lang="en-US" altLang="ko-KR" sz="1100" dirty="0" err="1"/>
              <a:t>pStart</a:t>
            </a:r>
            <a:r>
              <a:rPr lang="en-US" altLang="ko-KR" sz="1100" dirty="0"/>
              <a:t>;</a:t>
            </a:r>
          </a:p>
          <a:p>
            <a:pPr defTabSz="180000"/>
            <a:endParaRPr lang="en-US" altLang="ko-KR" sz="1100" dirty="0"/>
          </a:p>
          <a:p>
            <a:pPr defTabSz="180000"/>
            <a:r>
              <a:rPr lang="en-US" altLang="ko-KR" sz="1100" dirty="0"/>
              <a:t>	</a:t>
            </a:r>
            <a:r>
              <a:rPr lang="en-US" altLang="ko-KR" sz="1100" dirty="0" err="1"/>
              <a:t>pLast</a:t>
            </a:r>
            <a:r>
              <a:rPr lang="en-US" altLang="ko-KR" sz="1100" dirty="0"/>
              <a:t> = </a:t>
            </a:r>
            <a:r>
              <a:rPr lang="en-US" altLang="ko-KR" sz="1100" dirty="0" err="1"/>
              <a:t>pLast</a:t>
            </a:r>
            <a:r>
              <a:rPr lang="en-US" altLang="ko-KR" sz="1100" dirty="0"/>
              <a:t>-&gt;add(new </a:t>
            </a:r>
            <a:r>
              <a:rPr lang="en-US" altLang="ko-KR" sz="1100" dirty="0" err="1"/>
              <a:t>Rect</a:t>
            </a:r>
            <a:r>
              <a:rPr lang="en-US" altLang="ko-KR" sz="1100" dirty="0"/>
              <a:t>()); // </a:t>
            </a:r>
            <a:r>
              <a:rPr lang="ko-KR" altLang="en-US" sz="1100" dirty="0"/>
              <a:t>사각형 객체 생성</a:t>
            </a:r>
            <a:endParaRPr lang="en-US" altLang="ko-KR" sz="1100" dirty="0"/>
          </a:p>
          <a:p>
            <a:pPr defTabSz="180000"/>
            <a:r>
              <a:rPr lang="en-US" altLang="ko-KR" sz="1100" dirty="0"/>
              <a:t>	</a:t>
            </a:r>
            <a:r>
              <a:rPr lang="en-US" altLang="ko-KR" sz="1100" dirty="0" err="1"/>
              <a:t>pLast</a:t>
            </a:r>
            <a:r>
              <a:rPr lang="en-US" altLang="ko-KR" sz="1100" dirty="0"/>
              <a:t> = </a:t>
            </a:r>
            <a:r>
              <a:rPr lang="en-US" altLang="ko-KR" sz="1100" dirty="0" err="1"/>
              <a:t>pLast</a:t>
            </a:r>
            <a:r>
              <a:rPr lang="en-US" altLang="ko-KR" sz="1100" dirty="0"/>
              <a:t>-&gt;add(new Circle()); // </a:t>
            </a:r>
            <a:r>
              <a:rPr lang="ko-KR" altLang="en-US" sz="1100" dirty="0"/>
              <a:t>원 객체 생성</a:t>
            </a:r>
            <a:endParaRPr lang="en-US" altLang="ko-KR" sz="1100" dirty="0"/>
          </a:p>
          <a:p>
            <a:pPr defTabSz="180000"/>
            <a:r>
              <a:rPr lang="en-US" altLang="ko-KR" sz="1100" dirty="0"/>
              <a:t>	</a:t>
            </a:r>
            <a:r>
              <a:rPr lang="en-US" altLang="ko-KR" sz="1100" dirty="0" err="1"/>
              <a:t>pLast</a:t>
            </a:r>
            <a:r>
              <a:rPr lang="en-US" altLang="ko-KR" sz="1100" dirty="0"/>
              <a:t> = </a:t>
            </a:r>
            <a:r>
              <a:rPr lang="en-US" altLang="ko-KR" sz="1100" dirty="0" err="1"/>
              <a:t>pLast</a:t>
            </a:r>
            <a:r>
              <a:rPr lang="en-US" altLang="ko-KR" sz="1100" dirty="0"/>
              <a:t>-&gt;add(new Line()); // </a:t>
            </a:r>
            <a:r>
              <a:rPr lang="ko-KR" altLang="en-US" sz="1100" dirty="0"/>
              <a:t>선 객체 생성</a:t>
            </a:r>
            <a:endParaRPr lang="en-US" altLang="ko-KR" sz="1100" dirty="0"/>
          </a:p>
          <a:p>
            <a:pPr defTabSz="180000"/>
            <a:r>
              <a:rPr lang="en-US" altLang="ko-KR" sz="1100" dirty="0"/>
              <a:t>	</a:t>
            </a:r>
            <a:r>
              <a:rPr lang="en-US" altLang="ko-KR" sz="1100" dirty="0" err="1"/>
              <a:t>pLast</a:t>
            </a:r>
            <a:r>
              <a:rPr lang="en-US" altLang="ko-KR" sz="1100" dirty="0"/>
              <a:t> = </a:t>
            </a:r>
            <a:r>
              <a:rPr lang="en-US" altLang="ko-KR" sz="1100" dirty="0" err="1"/>
              <a:t>pLast</a:t>
            </a:r>
            <a:r>
              <a:rPr lang="en-US" altLang="ko-KR" sz="1100" dirty="0"/>
              <a:t>-&gt;add(new </a:t>
            </a:r>
            <a:r>
              <a:rPr lang="en-US" altLang="ko-KR" sz="1100" dirty="0" err="1"/>
              <a:t>Rect</a:t>
            </a:r>
            <a:r>
              <a:rPr lang="en-US" altLang="ko-KR" sz="1100" dirty="0"/>
              <a:t>()); // </a:t>
            </a:r>
            <a:r>
              <a:rPr lang="ko-KR" altLang="en-US" sz="1100" dirty="0"/>
              <a:t>사각형 객체 생성</a:t>
            </a:r>
            <a:endParaRPr lang="en-US" altLang="ko-KR" sz="1100" dirty="0"/>
          </a:p>
          <a:p>
            <a:pPr defTabSz="180000"/>
            <a:endParaRPr lang="en-US" altLang="ko-KR" sz="1100" dirty="0"/>
          </a:p>
          <a:p>
            <a:pPr defTabSz="180000"/>
            <a:r>
              <a:rPr lang="en-US" altLang="ko-KR" sz="1100" dirty="0"/>
              <a:t>	// </a:t>
            </a:r>
            <a:r>
              <a:rPr lang="ko-KR" altLang="en-US" sz="1100" dirty="0"/>
              <a:t>현재 연결된 모든 도형을 화면에 그린다</a:t>
            </a:r>
            <a:r>
              <a:rPr lang="en-US" altLang="ko-KR" sz="1100" dirty="0"/>
              <a:t>.</a:t>
            </a:r>
          </a:p>
          <a:p>
            <a:pPr defTabSz="180000"/>
            <a:r>
              <a:rPr lang="en-US" altLang="ko-KR" sz="1100" b="1" dirty="0"/>
              <a:t>	Shape* p = </a:t>
            </a:r>
            <a:r>
              <a:rPr lang="en-US" altLang="ko-KR" sz="1100" b="1" dirty="0" err="1"/>
              <a:t>pStart</a:t>
            </a:r>
            <a:r>
              <a:rPr lang="en-US" altLang="ko-KR" sz="1100" b="1" dirty="0"/>
              <a:t>;</a:t>
            </a:r>
          </a:p>
          <a:p>
            <a:pPr defTabSz="180000"/>
            <a:r>
              <a:rPr lang="en-US" altLang="ko-KR" sz="1100" b="1" dirty="0"/>
              <a:t>	while(p != NULL) {</a:t>
            </a:r>
          </a:p>
          <a:p>
            <a:pPr defTabSz="180000"/>
            <a:r>
              <a:rPr lang="en-US" altLang="ko-KR" sz="1100" b="1" dirty="0"/>
              <a:t>		p-&gt;paint();</a:t>
            </a:r>
          </a:p>
          <a:p>
            <a:pPr defTabSz="180000"/>
            <a:r>
              <a:rPr lang="en-US" altLang="ko-KR" sz="1100" b="1" dirty="0"/>
              <a:t>		p = p-&gt;</a:t>
            </a:r>
            <a:r>
              <a:rPr lang="en-US" altLang="ko-KR" sz="1100" b="1" dirty="0" err="1"/>
              <a:t>getNext</a:t>
            </a:r>
            <a:r>
              <a:rPr lang="en-US" altLang="ko-KR" sz="1100" b="1" dirty="0"/>
              <a:t>();</a:t>
            </a:r>
          </a:p>
          <a:p>
            <a:pPr defTabSz="180000"/>
            <a:r>
              <a:rPr lang="en-US" altLang="ko-KR" sz="1100" b="1" dirty="0"/>
              <a:t>	}</a:t>
            </a:r>
          </a:p>
          <a:p>
            <a:pPr defTabSz="180000"/>
            <a:endParaRPr lang="en-US" altLang="ko-KR" sz="1100" dirty="0"/>
          </a:p>
        </p:txBody>
      </p:sp>
      <p:sp>
        <p:nvSpPr>
          <p:cNvPr id="83" name="직사각형 82"/>
          <p:cNvSpPr/>
          <p:nvPr/>
        </p:nvSpPr>
        <p:spPr>
          <a:xfrm>
            <a:off x="4740797" y="4530611"/>
            <a:ext cx="4086200" cy="1015663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>
            <a:spAutoFit/>
          </a:bodyPr>
          <a:lstStyle/>
          <a:p>
            <a:pPr fontAlgn="base"/>
            <a:r>
              <a:rPr lang="en-US" altLang="ko-KR" sz="1200" dirty="0"/>
              <a:t>Circle</a:t>
            </a:r>
          </a:p>
          <a:p>
            <a:pPr fontAlgn="base"/>
            <a:r>
              <a:rPr lang="en-US" altLang="ko-KR" sz="1200" dirty="0"/>
              <a:t>Rectangle</a:t>
            </a:r>
          </a:p>
          <a:p>
            <a:pPr fontAlgn="base"/>
            <a:r>
              <a:rPr lang="en-US" altLang="ko-KR" sz="1200" dirty="0"/>
              <a:t>Circle</a:t>
            </a:r>
          </a:p>
          <a:p>
            <a:pPr fontAlgn="base"/>
            <a:r>
              <a:rPr lang="en-US" altLang="ko-KR" sz="1200" dirty="0"/>
              <a:t>Line</a:t>
            </a:r>
          </a:p>
          <a:p>
            <a:pPr fontAlgn="base"/>
            <a:r>
              <a:rPr lang="en-US" altLang="ko-KR" sz="1200" dirty="0"/>
              <a:t>Rectangle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4740797" y="2761094"/>
            <a:ext cx="4086200" cy="15696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ko-KR" altLang="en-US" sz="1200" dirty="0"/>
              <a:t>	</a:t>
            </a:r>
            <a:r>
              <a:rPr lang="en-US" altLang="ko-KR" sz="1200" dirty="0"/>
              <a:t>// </a:t>
            </a:r>
            <a:r>
              <a:rPr lang="ko-KR" altLang="en-US" sz="1200" dirty="0"/>
              <a:t>현재 연결된 모든 도형을 삭제한다</a:t>
            </a:r>
            <a:r>
              <a:rPr lang="en-US" altLang="ko-KR" sz="1200" dirty="0"/>
              <a:t>.</a:t>
            </a:r>
          </a:p>
          <a:p>
            <a:pPr defTabSz="180000"/>
            <a:r>
              <a:rPr lang="en-US" altLang="ko-KR" sz="1200" dirty="0"/>
              <a:t>	p = </a:t>
            </a:r>
            <a:r>
              <a:rPr lang="en-US" altLang="ko-KR" sz="1200" dirty="0" err="1"/>
              <a:t>pStart</a:t>
            </a:r>
            <a:r>
              <a:rPr lang="en-US" altLang="ko-KR" sz="1200" dirty="0"/>
              <a:t>;</a:t>
            </a:r>
          </a:p>
          <a:p>
            <a:pPr defTabSz="180000"/>
            <a:r>
              <a:rPr lang="en-US" altLang="ko-KR" sz="1200" dirty="0"/>
              <a:t>	while(p != NULL) {</a:t>
            </a:r>
          </a:p>
          <a:p>
            <a:pPr defTabSz="180000"/>
            <a:r>
              <a:rPr lang="en-US" altLang="ko-KR" sz="1200" dirty="0"/>
              <a:t>		Shape* q = p-&gt;</a:t>
            </a:r>
            <a:r>
              <a:rPr lang="en-US" altLang="ko-KR" sz="1200" dirty="0" err="1"/>
              <a:t>getNext</a:t>
            </a:r>
            <a:r>
              <a:rPr lang="en-US" altLang="ko-KR" sz="1200" dirty="0"/>
              <a:t>(); // </a:t>
            </a:r>
            <a:r>
              <a:rPr lang="ko-KR" altLang="en-US" sz="1200" dirty="0"/>
              <a:t>다음 도형 주소 기억</a:t>
            </a:r>
          </a:p>
          <a:p>
            <a:pPr defTabSz="180000"/>
            <a:r>
              <a:rPr lang="ko-KR" altLang="en-US" sz="1200" dirty="0"/>
              <a:t>		</a:t>
            </a:r>
            <a:r>
              <a:rPr lang="en-US" altLang="ko-KR" sz="1200" dirty="0"/>
              <a:t>delete p; // </a:t>
            </a:r>
            <a:r>
              <a:rPr lang="ko-KR" altLang="en-US" sz="1200" dirty="0"/>
              <a:t>기본 클래스의 가상 </a:t>
            </a:r>
            <a:r>
              <a:rPr lang="ko-KR" altLang="en-US" sz="1200" dirty="0" err="1"/>
              <a:t>소멸자</a:t>
            </a:r>
            <a:r>
              <a:rPr lang="ko-KR" altLang="en-US" sz="1200" dirty="0"/>
              <a:t> 호출</a:t>
            </a:r>
          </a:p>
          <a:p>
            <a:pPr defTabSz="180000"/>
            <a:r>
              <a:rPr lang="ko-KR" altLang="en-US" sz="1200" dirty="0"/>
              <a:t>		</a:t>
            </a:r>
            <a:r>
              <a:rPr lang="en-US" altLang="ko-KR" sz="1200" dirty="0"/>
              <a:t>p = q; // </a:t>
            </a:r>
            <a:r>
              <a:rPr lang="ko-KR" altLang="en-US" sz="1200" dirty="0"/>
              <a:t>다음 도형 주소를 </a:t>
            </a:r>
            <a:r>
              <a:rPr lang="en-US" altLang="ko-KR" sz="1200" dirty="0"/>
              <a:t>p</a:t>
            </a:r>
            <a:r>
              <a:rPr lang="ko-KR" altLang="en-US" sz="1200" dirty="0"/>
              <a:t>에 저장</a:t>
            </a:r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dirty="0"/>
              <a:t>}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4544164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main() </a:t>
            </a:r>
            <a:r>
              <a:rPr lang="ko-KR" altLang="en-US" dirty="0"/>
              <a:t>함수가 실행될 때 구성된 객체의 연결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23</a:t>
            </a:fld>
            <a:endParaRPr lang="ko-KR" altLang="en-US" dirty="0"/>
          </a:p>
        </p:txBody>
      </p:sp>
      <p:sp>
        <p:nvSpPr>
          <p:cNvPr id="5" name="양쪽 모서리가 둥근 사각형 4"/>
          <p:cNvSpPr/>
          <p:nvPr/>
        </p:nvSpPr>
        <p:spPr>
          <a:xfrm rot="10800000">
            <a:off x="1375514" y="3706347"/>
            <a:ext cx="1046185" cy="584796"/>
          </a:xfrm>
          <a:prstGeom prst="round2SameRect">
            <a:avLst/>
          </a:prstGeom>
          <a:solidFill>
            <a:schemeClr val="accent1">
              <a:lumMod val="40000"/>
              <a:lumOff val="60000"/>
            </a:schemeClr>
          </a:solidFill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80000"/>
            <a:endParaRPr lang="ko-KR" altLang="en-US" sz="1400"/>
          </a:p>
        </p:txBody>
      </p:sp>
      <p:sp>
        <p:nvSpPr>
          <p:cNvPr id="6" name="양쪽 모서리가 둥근 사각형 5"/>
          <p:cNvSpPr/>
          <p:nvPr/>
        </p:nvSpPr>
        <p:spPr>
          <a:xfrm>
            <a:off x="1375317" y="2698235"/>
            <a:ext cx="1047339" cy="1008114"/>
          </a:xfrm>
          <a:prstGeom prst="round2Same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7" name="TextBox 6"/>
          <p:cNvSpPr txBox="1"/>
          <p:nvPr/>
        </p:nvSpPr>
        <p:spPr>
          <a:xfrm>
            <a:off x="1363957" y="3363501"/>
            <a:ext cx="1003069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</a:rPr>
              <a:t>void draw()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483010" y="4298590"/>
            <a:ext cx="80663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Circle </a:t>
            </a:r>
            <a:r>
              <a:rPr lang="ko-KR" altLang="en-US" sz="1000" dirty="0"/>
              <a:t>객체</a:t>
            </a:r>
          </a:p>
        </p:txBody>
      </p:sp>
      <p:sp>
        <p:nvSpPr>
          <p:cNvPr id="9" name="타원 8"/>
          <p:cNvSpPr/>
          <p:nvPr/>
        </p:nvSpPr>
        <p:spPr>
          <a:xfrm>
            <a:off x="1363958" y="3870106"/>
            <a:ext cx="997428" cy="27702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1363958" y="3114191"/>
            <a:ext cx="1003069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200" dirty="0"/>
              <a:t>void paint()</a:t>
            </a:r>
            <a:endParaRPr lang="ko-KR" altLang="en-US" sz="1200" dirty="0"/>
          </a:p>
        </p:txBody>
      </p:sp>
      <p:sp>
        <p:nvSpPr>
          <p:cNvPr id="11" name="TextBox 10"/>
          <p:cNvSpPr txBox="1"/>
          <p:nvPr/>
        </p:nvSpPr>
        <p:spPr>
          <a:xfrm>
            <a:off x="1375515" y="3854717"/>
            <a:ext cx="1106842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200" dirty="0"/>
              <a:t>void draw()</a:t>
            </a:r>
            <a:endParaRPr lang="ko-KR" altLang="en-US" sz="1200" dirty="0"/>
          </a:p>
        </p:txBody>
      </p:sp>
      <p:sp>
        <p:nvSpPr>
          <p:cNvPr id="12" name="TextBox 11"/>
          <p:cNvSpPr txBox="1"/>
          <p:nvPr/>
        </p:nvSpPr>
        <p:spPr>
          <a:xfrm>
            <a:off x="1622684" y="2833519"/>
            <a:ext cx="479976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200" dirty="0"/>
              <a:t>....</a:t>
            </a:r>
            <a:endParaRPr lang="ko-KR" altLang="en-US" sz="1200" dirty="0"/>
          </a:p>
        </p:txBody>
      </p:sp>
      <p:sp>
        <p:nvSpPr>
          <p:cNvPr id="13" name="TextBox 12"/>
          <p:cNvSpPr txBox="1"/>
          <p:nvPr/>
        </p:nvSpPr>
        <p:spPr>
          <a:xfrm>
            <a:off x="1448960" y="2677416"/>
            <a:ext cx="479976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200" dirty="0"/>
              <a:t>next</a:t>
            </a:r>
            <a:endParaRPr lang="ko-KR" altLang="en-US" sz="1200" dirty="0"/>
          </a:p>
        </p:txBody>
      </p:sp>
      <p:sp>
        <p:nvSpPr>
          <p:cNvPr id="14" name="직사각형 13"/>
          <p:cNvSpPr/>
          <p:nvPr/>
        </p:nvSpPr>
        <p:spPr>
          <a:xfrm>
            <a:off x="1932940" y="2725507"/>
            <a:ext cx="358942" cy="216024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sym typeface="Wingdings"/>
              </a:rPr>
              <a:t>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745758" y="2727228"/>
            <a:ext cx="358942" cy="216024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sym typeface="Wingdings"/>
              </a:rPr>
              <a:t>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85248" y="2712130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err="1"/>
              <a:t>pStart</a:t>
            </a:r>
            <a:endParaRPr lang="ko-KR" altLang="en-US" sz="1000" dirty="0"/>
          </a:p>
        </p:txBody>
      </p:sp>
      <p:cxnSp>
        <p:nvCxnSpPr>
          <p:cNvPr id="17" name="직선 화살표 연결선 16"/>
          <p:cNvCxnSpPr/>
          <p:nvPr/>
        </p:nvCxnSpPr>
        <p:spPr>
          <a:xfrm>
            <a:off x="925427" y="2835240"/>
            <a:ext cx="450088" cy="0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양쪽 모서리가 둥근 사각형 17"/>
          <p:cNvSpPr/>
          <p:nvPr/>
        </p:nvSpPr>
        <p:spPr>
          <a:xfrm rot="10800000">
            <a:off x="2850810" y="3695291"/>
            <a:ext cx="1046185" cy="1029852"/>
          </a:xfrm>
          <a:prstGeom prst="round2SameRect">
            <a:avLst/>
          </a:prstGeom>
          <a:solidFill>
            <a:schemeClr val="accent1">
              <a:lumMod val="40000"/>
              <a:lumOff val="60000"/>
            </a:schemeClr>
          </a:solidFill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80000"/>
            <a:endParaRPr lang="ko-KR" altLang="en-US" sz="1400"/>
          </a:p>
        </p:txBody>
      </p:sp>
      <p:sp>
        <p:nvSpPr>
          <p:cNvPr id="19" name="양쪽 모서리가 둥근 사각형 18"/>
          <p:cNvSpPr/>
          <p:nvPr/>
        </p:nvSpPr>
        <p:spPr>
          <a:xfrm>
            <a:off x="2850616" y="2687181"/>
            <a:ext cx="1047339" cy="1008114"/>
          </a:xfrm>
          <a:prstGeom prst="round2Same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20" name="TextBox 19"/>
          <p:cNvSpPr txBox="1"/>
          <p:nvPr/>
        </p:nvSpPr>
        <p:spPr>
          <a:xfrm>
            <a:off x="2839256" y="3352447"/>
            <a:ext cx="1003069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</a:rPr>
              <a:t>void draw()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027876" y="4725143"/>
            <a:ext cx="73930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err="1"/>
              <a:t>Rect</a:t>
            </a:r>
            <a:r>
              <a:rPr lang="en-US" altLang="ko-KR" sz="1000" dirty="0"/>
              <a:t> </a:t>
            </a:r>
            <a:r>
              <a:rPr lang="ko-KR" altLang="en-US" sz="1000" dirty="0"/>
              <a:t>객체</a:t>
            </a:r>
          </a:p>
        </p:txBody>
      </p:sp>
      <p:sp>
        <p:nvSpPr>
          <p:cNvPr id="22" name="타원 21"/>
          <p:cNvSpPr/>
          <p:nvPr/>
        </p:nvSpPr>
        <p:spPr>
          <a:xfrm>
            <a:off x="2839257" y="4160091"/>
            <a:ext cx="997428" cy="27702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2839257" y="3103137"/>
            <a:ext cx="1003069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200" dirty="0"/>
              <a:t>void paint()</a:t>
            </a:r>
            <a:endParaRPr lang="ko-KR" altLang="en-US" sz="1200" dirty="0"/>
          </a:p>
        </p:txBody>
      </p:sp>
      <p:sp>
        <p:nvSpPr>
          <p:cNvPr id="24" name="TextBox 23"/>
          <p:cNvSpPr txBox="1"/>
          <p:nvPr/>
        </p:nvSpPr>
        <p:spPr>
          <a:xfrm>
            <a:off x="2850814" y="4144702"/>
            <a:ext cx="1106842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200" dirty="0"/>
              <a:t>void draw()</a:t>
            </a:r>
            <a:endParaRPr lang="ko-KR" altLang="en-US" sz="1200" dirty="0"/>
          </a:p>
        </p:txBody>
      </p:sp>
      <p:sp>
        <p:nvSpPr>
          <p:cNvPr id="25" name="TextBox 24"/>
          <p:cNvSpPr txBox="1"/>
          <p:nvPr/>
        </p:nvSpPr>
        <p:spPr>
          <a:xfrm>
            <a:off x="3097983" y="2822465"/>
            <a:ext cx="479976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200" dirty="0"/>
              <a:t>....</a:t>
            </a:r>
            <a:endParaRPr lang="ko-KR" altLang="en-US" sz="1200" dirty="0"/>
          </a:p>
        </p:txBody>
      </p:sp>
      <p:sp>
        <p:nvSpPr>
          <p:cNvPr id="26" name="TextBox 25"/>
          <p:cNvSpPr txBox="1"/>
          <p:nvPr/>
        </p:nvSpPr>
        <p:spPr>
          <a:xfrm>
            <a:off x="2924259" y="2666362"/>
            <a:ext cx="479976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200" dirty="0"/>
              <a:t>next</a:t>
            </a:r>
            <a:endParaRPr lang="ko-KR" altLang="en-US" sz="1200" dirty="0"/>
          </a:p>
        </p:txBody>
      </p:sp>
      <p:sp>
        <p:nvSpPr>
          <p:cNvPr id="27" name="직사각형 26"/>
          <p:cNvSpPr/>
          <p:nvPr/>
        </p:nvSpPr>
        <p:spPr>
          <a:xfrm>
            <a:off x="3408239" y="2714453"/>
            <a:ext cx="358942" cy="216024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sym typeface="Wingdings"/>
              </a:rPr>
              <a:t>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8" name="양쪽 모서리가 둥근 사각형 27"/>
          <p:cNvSpPr/>
          <p:nvPr/>
        </p:nvSpPr>
        <p:spPr>
          <a:xfrm rot="10800000">
            <a:off x="4329253" y="3695291"/>
            <a:ext cx="1046185" cy="595851"/>
          </a:xfrm>
          <a:prstGeom prst="round2SameRect">
            <a:avLst/>
          </a:prstGeom>
          <a:solidFill>
            <a:schemeClr val="accent1">
              <a:lumMod val="40000"/>
              <a:lumOff val="60000"/>
            </a:schemeClr>
          </a:solidFill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80000"/>
            <a:endParaRPr lang="ko-KR" altLang="en-US" sz="1400"/>
          </a:p>
        </p:txBody>
      </p:sp>
      <p:sp>
        <p:nvSpPr>
          <p:cNvPr id="29" name="양쪽 모서리가 둥근 사각형 28"/>
          <p:cNvSpPr/>
          <p:nvPr/>
        </p:nvSpPr>
        <p:spPr>
          <a:xfrm>
            <a:off x="4329056" y="2687180"/>
            <a:ext cx="1047339" cy="1008114"/>
          </a:xfrm>
          <a:prstGeom prst="round2Same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30" name="TextBox 29"/>
          <p:cNvSpPr txBox="1"/>
          <p:nvPr/>
        </p:nvSpPr>
        <p:spPr>
          <a:xfrm>
            <a:off x="4317696" y="3352446"/>
            <a:ext cx="1003069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</a:rPr>
              <a:t>void draw()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479359" y="4298589"/>
            <a:ext cx="80663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Circle </a:t>
            </a:r>
            <a:r>
              <a:rPr lang="ko-KR" altLang="en-US" sz="1000" dirty="0"/>
              <a:t>객체</a:t>
            </a:r>
          </a:p>
        </p:txBody>
      </p:sp>
      <p:sp>
        <p:nvSpPr>
          <p:cNvPr id="32" name="타원 31"/>
          <p:cNvSpPr/>
          <p:nvPr/>
        </p:nvSpPr>
        <p:spPr>
          <a:xfrm>
            <a:off x="4317697" y="3870106"/>
            <a:ext cx="997428" cy="27702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/>
          <p:cNvSpPr txBox="1"/>
          <p:nvPr/>
        </p:nvSpPr>
        <p:spPr>
          <a:xfrm>
            <a:off x="4317697" y="3103136"/>
            <a:ext cx="1003069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200" dirty="0"/>
              <a:t>void paint()</a:t>
            </a:r>
            <a:endParaRPr lang="ko-KR" altLang="en-US" sz="1200" dirty="0"/>
          </a:p>
        </p:txBody>
      </p:sp>
      <p:sp>
        <p:nvSpPr>
          <p:cNvPr id="34" name="TextBox 33"/>
          <p:cNvSpPr txBox="1"/>
          <p:nvPr/>
        </p:nvSpPr>
        <p:spPr>
          <a:xfrm>
            <a:off x="4329254" y="3854717"/>
            <a:ext cx="1106842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200" dirty="0"/>
              <a:t>void draw()</a:t>
            </a:r>
            <a:endParaRPr lang="ko-KR" altLang="en-US" sz="1200" dirty="0"/>
          </a:p>
        </p:txBody>
      </p:sp>
      <p:sp>
        <p:nvSpPr>
          <p:cNvPr id="35" name="TextBox 34"/>
          <p:cNvSpPr txBox="1"/>
          <p:nvPr/>
        </p:nvSpPr>
        <p:spPr>
          <a:xfrm>
            <a:off x="4576423" y="2822464"/>
            <a:ext cx="479976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200" dirty="0"/>
              <a:t>....</a:t>
            </a:r>
            <a:endParaRPr lang="ko-KR" altLang="en-US" sz="1200" dirty="0"/>
          </a:p>
        </p:txBody>
      </p:sp>
      <p:sp>
        <p:nvSpPr>
          <p:cNvPr id="36" name="TextBox 35"/>
          <p:cNvSpPr txBox="1"/>
          <p:nvPr/>
        </p:nvSpPr>
        <p:spPr>
          <a:xfrm>
            <a:off x="4402699" y="2666361"/>
            <a:ext cx="479976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200" dirty="0"/>
              <a:t>next</a:t>
            </a:r>
            <a:endParaRPr lang="ko-KR" altLang="en-US" sz="1200" dirty="0"/>
          </a:p>
        </p:txBody>
      </p:sp>
      <p:sp>
        <p:nvSpPr>
          <p:cNvPr id="37" name="직사각형 36"/>
          <p:cNvSpPr/>
          <p:nvPr/>
        </p:nvSpPr>
        <p:spPr>
          <a:xfrm>
            <a:off x="4886679" y="2714452"/>
            <a:ext cx="358942" cy="216024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sym typeface="Wingdings"/>
              </a:rPr>
              <a:t>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8" name="양쪽 모서리가 둥근 사각형 37"/>
          <p:cNvSpPr/>
          <p:nvPr/>
        </p:nvSpPr>
        <p:spPr>
          <a:xfrm rot="10800000">
            <a:off x="5769414" y="3695292"/>
            <a:ext cx="1046185" cy="451834"/>
          </a:xfrm>
          <a:prstGeom prst="round2SameRect">
            <a:avLst/>
          </a:prstGeom>
          <a:solidFill>
            <a:schemeClr val="accent1">
              <a:lumMod val="40000"/>
              <a:lumOff val="60000"/>
            </a:schemeClr>
          </a:solidFill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80000"/>
            <a:endParaRPr lang="ko-KR" altLang="en-US" sz="1400"/>
          </a:p>
        </p:txBody>
      </p:sp>
      <p:sp>
        <p:nvSpPr>
          <p:cNvPr id="39" name="양쪽 모서리가 둥근 사각형 38"/>
          <p:cNvSpPr/>
          <p:nvPr/>
        </p:nvSpPr>
        <p:spPr>
          <a:xfrm>
            <a:off x="5769216" y="2687180"/>
            <a:ext cx="1047339" cy="1008114"/>
          </a:xfrm>
          <a:prstGeom prst="round2Same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40" name="TextBox 39"/>
          <p:cNvSpPr txBox="1"/>
          <p:nvPr/>
        </p:nvSpPr>
        <p:spPr>
          <a:xfrm>
            <a:off x="5757856" y="3352446"/>
            <a:ext cx="1003069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</a:rPr>
              <a:t>void draw()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5932049" y="4158540"/>
            <a:ext cx="7216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Line </a:t>
            </a:r>
            <a:r>
              <a:rPr lang="ko-KR" altLang="en-US" sz="1000" dirty="0"/>
              <a:t>객체</a:t>
            </a:r>
          </a:p>
        </p:txBody>
      </p:sp>
      <p:sp>
        <p:nvSpPr>
          <p:cNvPr id="42" name="타원 41"/>
          <p:cNvSpPr/>
          <p:nvPr/>
        </p:nvSpPr>
        <p:spPr>
          <a:xfrm>
            <a:off x="5757857" y="3798098"/>
            <a:ext cx="997428" cy="27702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/>
          <p:cNvSpPr txBox="1"/>
          <p:nvPr/>
        </p:nvSpPr>
        <p:spPr>
          <a:xfrm>
            <a:off x="5757857" y="3103136"/>
            <a:ext cx="1003069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200" dirty="0"/>
              <a:t>void paint()</a:t>
            </a:r>
            <a:endParaRPr lang="ko-KR" altLang="en-US" sz="1200" dirty="0"/>
          </a:p>
        </p:txBody>
      </p:sp>
      <p:sp>
        <p:nvSpPr>
          <p:cNvPr id="44" name="TextBox 43"/>
          <p:cNvSpPr txBox="1"/>
          <p:nvPr/>
        </p:nvSpPr>
        <p:spPr>
          <a:xfrm>
            <a:off x="5769414" y="3782709"/>
            <a:ext cx="1106842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200" dirty="0"/>
              <a:t>void draw()</a:t>
            </a:r>
            <a:endParaRPr lang="ko-KR" altLang="en-US" sz="1200" dirty="0"/>
          </a:p>
        </p:txBody>
      </p:sp>
      <p:sp>
        <p:nvSpPr>
          <p:cNvPr id="45" name="TextBox 44"/>
          <p:cNvSpPr txBox="1"/>
          <p:nvPr/>
        </p:nvSpPr>
        <p:spPr>
          <a:xfrm>
            <a:off x="6016583" y="2822464"/>
            <a:ext cx="479976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200" dirty="0"/>
              <a:t>....</a:t>
            </a:r>
            <a:endParaRPr lang="ko-KR" altLang="en-US" sz="1200" dirty="0"/>
          </a:p>
        </p:txBody>
      </p:sp>
      <p:sp>
        <p:nvSpPr>
          <p:cNvPr id="46" name="TextBox 45"/>
          <p:cNvSpPr txBox="1"/>
          <p:nvPr/>
        </p:nvSpPr>
        <p:spPr>
          <a:xfrm>
            <a:off x="5842859" y="2666361"/>
            <a:ext cx="479976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200" dirty="0"/>
              <a:t>next</a:t>
            </a:r>
            <a:endParaRPr lang="ko-KR" altLang="en-US" sz="1200" dirty="0"/>
          </a:p>
        </p:txBody>
      </p:sp>
      <p:sp>
        <p:nvSpPr>
          <p:cNvPr id="47" name="직사각형 46"/>
          <p:cNvSpPr/>
          <p:nvPr/>
        </p:nvSpPr>
        <p:spPr>
          <a:xfrm>
            <a:off x="6326839" y="2714452"/>
            <a:ext cx="358942" cy="216024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sym typeface="Wingdings"/>
              </a:rPr>
              <a:t>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48" name="양쪽 모서리가 둥근 사각형 47"/>
          <p:cNvSpPr/>
          <p:nvPr/>
        </p:nvSpPr>
        <p:spPr>
          <a:xfrm rot="10800000">
            <a:off x="7209571" y="3695289"/>
            <a:ext cx="1046185" cy="1029853"/>
          </a:xfrm>
          <a:prstGeom prst="round2SameRect">
            <a:avLst/>
          </a:prstGeom>
          <a:solidFill>
            <a:schemeClr val="accent1">
              <a:lumMod val="40000"/>
              <a:lumOff val="60000"/>
            </a:schemeClr>
          </a:solidFill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80000"/>
            <a:endParaRPr lang="ko-KR" altLang="en-US" sz="1400"/>
          </a:p>
        </p:txBody>
      </p:sp>
      <p:sp>
        <p:nvSpPr>
          <p:cNvPr id="49" name="양쪽 모서리가 둥근 사각형 48"/>
          <p:cNvSpPr/>
          <p:nvPr/>
        </p:nvSpPr>
        <p:spPr>
          <a:xfrm>
            <a:off x="7209376" y="2687180"/>
            <a:ext cx="1047339" cy="1008114"/>
          </a:xfrm>
          <a:prstGeom prst="round2Same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50" name="TextBox 49"/>
          <p:cNvSpPr txBox="1"/>
          <p:nvPr/>
        </p:nvSpPr>
        <p:spPr>
          <a:xfrm>
            <a:off x="7198016" y="3352446"/>
            <a:ext cx="1003069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</a:rPr>
              <a:t>void draw()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7397346" y="4714355"/>
            <a:ext cx="73930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err="1"/>
              <a:t>Rect</a:t>
            </a:r>
            <a:r>
              <a:rPr lang="en-US" altLang="ko-KR" sz="1000" dirty="0"/>
              <a:t> </a:t>
            </a:r>
            <a:r>
              <a:rPr lang="ko-KR" altLang="en-US" sz="1000" dirty="0"/>
              <a:t>객체</a:t>
            </a:r>
          </a:p>
        </p:txBody>
      </p:sp>
      <p:sp>
        <p:nvSpPr>
          <p:cNvPr id="52" name="타원 51"/>
          <p:cNvSpPr/>
          <p:nvPr/>
        </p:nvSpPr>
        <p:spPr>
          <a:xfrm>
            <a:off x="7198017" y="4160091"/>
            <a:ext cx="997428" cy="27702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52"/>
          <p:cNvSpPr txBox="1"/>
          <p:nvPr/>
        </p:nvSpPr>
        <p:spPr>
          <a:xfrm>
            <a:off x="7198017" y="3103136"/>
            <a:ext cx="1003069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200" dirty="0"/>
              <a:t>void paint()</a:t>
            </a:r>
            <a:endParaRPr lang="ko-KR" altLang="en-US" sz="1200" dirty="0"/>
          </a:p>
        </p:txBody>
      </p:sp>
      <p:sp>
        <p:nvSpPr>
          <p:cNvPr id="54" name="TextBox 53"/>
          <p:cNvSpPr txBox="1"/>
          <p:nvPr/>
        </p:nvSpPr>
        <p:spPr>
          <a:xfrm>
            <a:off x="7209574" y="4144702"/>
            <a:ext cx="1106842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200" dirty="0"/>
              <a:t>void draw()</a:t>
            </a:r>
            <a:endParaRPr lang="ko-KR" altLang="en-US" sz="1200" dirty="0"/>
          </a:p>
        </p:txBody>
      </p:sp>
      <p:sp>
        <p:nvSpPr>
          <p:cNvPr id="55" name="TextBox 54"/>
          <p:cNvSpPr txBox="1"/>
          <p:nvPr/>
        </p:nvSpPr>
        <p:spPr>
          <a:xfrm>
            <a:off x="7456743" y="2822464"/>
            <a:ext cx="479976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200" dirty="0"/>
              <a:t>....</a:t>
            </a:r>
            <a:endParaRPr lang="ko-KR" altLang="en-US" sz="1200" dirty="0"/>
          </a:p>
        </p:txBody>
      </p:sp>
      <p:sp>
        <p:nvSpPr>
          <p:cNvPr id="56" name="TextBox 55"/>
          <p:cNvSpPr txBox="1"/>
          <p:nvPr/>
        </p:nvSpPr>
        <p:spPr>
          <a:xfrm>
            <a:off x="7283019" y="2666361"/>
            <a:ext cx="479976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200" dirty="0"/>
              <a:t>next</a:t>
            </a:r>
            <a:endParaRPr lang="ko-KR" altLang="en-US" sz="1200" dirty="0"/>
          </a:p>
        </p:txBody>
      </p:sp>
      <p:sp>
        <p:nvSpPr>
          <p:cNvPr id="57" name="직사각형 56"/>
          <p:cNvSpPr/>
          <p:nvPr/>
        </p:nvSpPr>
        <p:spPr>
          <a:xfrm>
            <a:off x="7766999" y="2714452"/>
            <a:ext cx="358942" cy="216024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sym typeface="Wingdings"/>
              </a:rPr>
              <a:t>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58" name="직선 화살표 연결선 57"/>
          <p:cNvCxnSpPr/>
          <p:nvPr/>
        </p:nvCxnSpPr>
        <p:spPr>
          <a:xfrm>
            <a:off x="2113521" y="2833113"/>
            <a:ext cx="725735" cy="2127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/>
          <p:cNvCxnSpPr/>
          <p:nvPr/>
        </p:nvCxnSpPr>
        <p:spPr>
          <a:xfrm>
            <a:off x="3603519" y="2813788"/>
            <a:ext cx="725735" cy="2127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/>
          <p:cNvCxnSpPr/>
          <p:nvPr/>
        </p:nvCxnSpPr>
        <p:spPr>
          <a:xfrm>
            <a:off x="5025993" y="2820337"/>
            <a:ext cx="725735" cy="2127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/>
          <p:cNvCxnSpPr/>
          <p:nvPr/>
        </p:nvCxnSpPr>
        <p:spPr>
          <a:xfrm>
            <a:off x="6513388" y="2819273"/>
            <a:ext cx="725735" cy="2127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직사각형 61"/>
          <p:cNvSpPr/>
          <p:nvPr/>
        </p:nvSpPr>
        <p:spPr>
          <a:xfrm>
            <a:off x="6924077" y="1859922"/>
            <a:ext cx="358942" cy="216024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sym typeface="Wingdings"/>
              </a:rPr>
              <a:t>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6463567" y="1844824"/>
            <a:ext cx="4908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err="1"/>
              <a:t>pLast</a:t>
            </a:r>
            <a:endParaRPr lang="ko-KR" altLang="en-US" sz="1000" dirty="0"/>
          </a:p>
        </p:txBody>
      </p:sp>
      <p:sp>
        <p:nvSpPr>
          <p:cNvPr id="64" name="자유형 63"/>
          <p:cNvSpPr/>
          <p:nvPr/>
        </p:nvSpPr>
        <p:spPr>
          <a:xfrm>
            <a:off x="7104771" y="2025646"/>
            <a:ext cx="175737" cy="674254"/>
          </a:xfrm>
          <a:custGeom>
            <a:avLst/>
            <a:gdLst>
              <a:gd name="connsiteX0" fmla="*/ 246 w 175737"/>
              <a:gd name="connsiteY0" fmla="*/ 0 h 674254"/>
              <a:gd name="connsiteX1" fmla="*/ 27955 w 175737"/>
              <a:gd name="connsiteY1" fmla="*/ 508000 h 674254"/>
              <a:gd name="connsiteX2" fmla="*/ 175737 w 175737"/>
              <a:gd name="connsiteY2" fmla="*/ 674254 h 674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5737" h="674254">
                <a:moveTo>
                  <a:pt x="246" y="0"/>
                </a:moveTo>
                <a:cubicBezTo>
                  <a:pt x="-524" y="197812"/>
                  <a:pt x="-1293" y="395624"/>
                  <a:pt x="27955" y="508000"/>
                </a:cubicBezTo>
                <a:cubicBezTo>
                  <a:pt x="57203" y="620376"/>
                  <a:pt x="116470" y="647315"/>
                  <a:pt x="175737" y="674254"/>
                </a:cubicBezTo>
              </a:path>
            </a:pathLst>
          </a:custGeom>
          <a:noFill/>
          <a:ln w="127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자유형 64"/>
          <p:cNvSpPr/>
          <p:nvPr/>
        </p:nvSpPr>
        <p:spPr>
          <a:xfrm>
            <a:off x="2274399" y="3235608"/>
            <a:ext cx="222342" cy="685599"/>
          </a:xfrm>
          <a:custGeom>
            <a:avLst/>
            <a:gdLst>
              <a:gd name="connsiteX0" fmla="*/ 0 w 222342"/>
              <a:gd name="connsiteY0" fmla="*/ 0 h 655782"/>
              <a:gd name="connsiteX1" fmla="*/ 221672 w 222342"/>
              <a:gd name="connsiteY1" fmla="*/ 332509 h 655782"/>
              <a:gd name="connsiteX2" fmla="*/ 55418 w 222342"/>
              <a:gd name="connsiteY2" fmla="*/ 655782 h 655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2342" h="655782">
                <a:moveTo>
                  <a:pt x="0" y="0"/>
                </a:moveTo>
                <a:cubicBezTo>
                  <a:pt x="106218" y="111606"/>
                  <a:pt x="212436" y="223212"/>
                  <a:pt x="221672" y="332509"/>
                </a:cubicBezTo>
                <a:cubicBezTo>
                  <a:pt x="230908" y="441806"/>
                  <a:pt x="143163" y="548794"/>
                  <a:pt x="55418" y="655782"/>
                </a:cubicBezTo>
              </a:path>
            </a:pathLst>
          </a:custGeom>
          <a:noFill/>
          <a:ln w="12700">
            <a:solidFill>
              <a:srgbClr val="FF0000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자유형 65"/>
          <p:cNvSpPr/>
          <p:nvPr/>
        </p:nvSpPr>
        <p:spPr>
          <a:xfrm>
            <a:off x="3720693" y="3241634"/>
            <a:ext cx="232803" cy="968583"/>
          </a:xfrm>
          <a:custGeom>
            <a:avLst/>
            <a:gdLst>
              <a:gd name="connsiteX0" fmla="*/ 0 w 222342"/>
              <a:gd name="connsiteY0" fmla="*/ 0 h 655782"/>
              <a:gd name="connsiteX1" fmla="*/ 221672 w 222342"/>
              <a:gd name="connsiteY1" fmla="*/ 332509 h 655782"/>
              <a:gd name="connsiteX2" fmla="*/ 55418 w 222342"/>
              <a:gd name="connsiteY2" fmla="*/ 655782 h 655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2342" h="655782">
                <a:moveTo>
                  <a:pt x="0" y="0"/>
                </a:moveTo>
                <a:cubicBezTo>
                  <a:pt x="106218" y="111606"/>
                  <a:pt x="212436" y="223212"/>
                  <a:pt x="221672" y="332509"/>
                </a:cubicBezTo>
                <a:cubicBezTo>
                  <a:pt x="230908" y="441806"/>
                  <a:pt x="143163" y="548794"/>
                  <a:pt x="55418" y="655782"/>
                </a:cubicBezTo>
              </a:path>
            </a:pathLst>
          </a:custGeom>
          <a:noFill/>
          <a:ln w="12700">
            <a:solidFill>
              <a:srgbClr val="FF0000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자유형 66"/>
          <p:cNvSpPr/>
          <p:nvPr/>
        </p:nvSpPr>
        <p:spPr>
          <a:xfrm>
            <a:off x="5213754" y="3231405"/>
            <a:ext cx="222342" cy="685599"/>
          </a:xfrm>
          <a:custGeom>
            <a:avLst/>
            <a:gdLst>
              <a:gd name="connsiteX0" fmla="*/ 0 w 222342"/>
              <a:gd name="connsiteY0" fmla="*/ 0 h 655782"/>
              <a:gd name="connsiteX1" fmla="*/ 221672 w 222342"/>
              <a:gd name="connsiteY1" fmla="*/ 332509 h 655782"/>
              <a:gd name="connsiteX2" fmla="*/ 55418 w 222342"/>
              <a:gd name="connsiteY2" fmla="*/ 655782 h 655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2342" h="655782">
                <a:moveTo>
                  <a:pt x="0" y="0"/>
                </a:moveTo>
                <a:cubicBezTo>
                  <a:pt x="106218" y="111606"/>
                  <a:pt x="212436" y="223212"/>
                  <a:pt x="221672" y="332509"/>
                </a:cubicBezTo>
                <a:cubicBezTo>
                  <a:pt x="230908" y="441806"/>
                  <a:pt x="143163" y="548794"/>
                  <a:pt x="55418" y="655782"/>
                </a:cubicBezTo>
              </a:path>
            </a:pathLst>
          </a:custGeom>
          <a:noFill/>
          <a:ln w="12700">
            <a:solidFill>
              <a:srgbClr val="FF0000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자유형 67"/>
          <p:cNvSpPr/>
          <p:nvPr/>
        </p:nvSpPr>
        <p:spPr>
          <a:xfrm>
            <a:off x="6649754" y="3231404"/>
            <a:ext cx="166801" cy="623313"/>
          </a:xfrm>
          <a:custGeom>
            <a:avLst/>
            <a:gdLst>
              <a:gd name="connsiteX0" fmla="*/ 0 w 222342"/>
              <a:gd name="connsiteY0" fmla="*/ 0 h 655782"/>
              <a:gd name="connsiteX1" fmla="*/ 221672 w 222342"/>
              <a:gd name="connsiteY1" fmla="*/ 332509 h 655782"/>
              <a:gd name="connsiteX2" fmla="*/ 55418 w 222342"/>
              <a:gd name="connsiteY2" fmla="*/ 655782 h 655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2342" h="655782">
                <a:moveTo>
                  <a:pt x="0" y="0"/>
                </a:moveTo>
                <a:cubicBezTo>
                  <a:pt x="106218" y="111606"/>
                  <a:pt x="212436" y="223212"/>
                  <a:pt x="221672" y="332509"/>
                </a:cubicBezTo>
                <a:cubicBezTo>
                  <a:pt x="230908" y="441806"/>
                  <a:pt x="143163" y="548794"/>
                  <a:pt x="55418" y="655782"/>
                </a:cubicBezTo>
              </a:path>
            </a:pathLst>
          </a:custGeom>
          <a:noFill/>
          <a:ln w="12700">
            <a:solidFill>
              <a:srgbClr val="FF0000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자유형 68"/>
          <p:cNvSpPr/>
          <p:nvPr/>
        </p:nvSpPr>
        <p:spPr>
          <a:xfrm>
            <a:off x="8079453" y="3260380"/>
            <a:ext cx="232803" cy="949837"/>
          </a:xfrm>
          <a:custGeom>
            <a:avLst/>
            <a:gdLst>
              <a:gd name="connsiteX0" fmla="*/ 0 w 222342"/>
              <a:gd name="connsiteY0" fmla="*/ 0 h 655782"/>
              <a:gd name="connsiteX1" fmla="*/ 221672 w 222342"/>
              <a:gd name="connsiteY1" fmla="*/ 332509 h 655782"/>
              <a:gd name="connsiteX2" fmla="*/ 55418 w 222342"/>
              <a:gd name="connsiteY2" fmla="*/ 655782 h 655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2342" h="655782">
                <a:moveTo>
                  <a:pt x="0" y="0"/>
                </a:moveTo>
                <a:cubicBezTo>
                  <a:pt x="106218" y="111606"/>
                  <a:pt x="212436" y="223212"/>
                  <a:pt x="221672" y="332509"/>
                </a:cubicBezTo>
                <a:cubicBezTo>
                  <a:pt x="230908" y="441806"/>
                  <a:pt x="143163" y="548794"/>
                  <a:pt x="55418" y="655782"/>
                </a:cubicBezTo>
              </a:path>
            </a:pathLst>
          </a:custGeom>
          <a:noFill/>
          <a:ln w="12700">
            <a:solidFill>
              <a:srgbClr val="FF0000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직사각형 69"/>
          <p:cNvSpPr/>
          <p:nvPr/>
        </p:nvSpPr>
        <p:spPr>
          <a:xfrm>
            <a:off x="788609" y="2145910"/>
            <a:ext cx="358942" cy="216024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sym typeface="Wingdings"/>
              </a:rPr>
              <a:t>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71" name="직선 화살표 연결선 70"/>
          <p:cNvCxnSpPr/>
          <p:nvPr/>
        </p:nvCxnSpPr>
        <p:spPr>
          <a:xfrm>
            <a:off x="968278" y="2253922"/>
            <a:ext cx="514732" cy="433259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/>
          <p:cNvSpPr txBox="1"/>
          <p:nvPr/>
        </p:nvSpPr>
        <p:spPr>
          <a:xfrm>
            <a:off x="484937" y="2132856"/>
            <a:ext cx="2616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p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42207329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기본 클래스의 포인터 활용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24</a:t>
            </a:fld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기본 클래스의 포인터로 파생 클래스 접근</a:t>
            </a:r>
            <a:endParaRPr lang="en-US" altLang="ko-KR" dirty="0"/>
          </a:p>
          <a:p>
            <a:pPr lvl="1"/>
            <a:r>
              <a:rPr lang="en-US" altLang="ko-KR" dirty="0" err="1"/>
              <a:t>pStart</a:t>
            </a:r>
            <a:r>
              <a:rPr lang="en-US" altLang="ko-KR" dirty="0"/>
              <a:t>, </a:t>
            </a:r>
            <a:r>
              <a:rPr lang="en-US" altLang="ko-KR" dirty="0" err="1"/>
              <a:t>pLast</a:t>
            </a:r>
            <a:r>
              <a:rPr lang="en-US" altLang="ko-KR" dirty="0"/>
              <a:t>, p</a:t>
            </a:r>
            <a:r>
              <a:rPr lang="ko-KR" altLang="en-US" dirty="0"/>
              <a:t>의 타입이 </a:t>
            </a:r>
            <a:r>
              <a:rPr lang="en-US" altLang="ko-KR" dirty="0"/>
              <a:t>Shape*</a:t>
            </a:r>
          </a:p>
          <a:p>
            <a:pPr lvl="1"/>
            <a:r>
              <a:rPr lang="ko-KR" altLang="en-US" dirty="0" err="1"/>
              <a:t>링크드</a:t>
            </a:r>
            <a:r>
              <a:rPr lang="ko-KR" altLang="en-US" dirty="0"/>
              <a:t> 리스트를 따라 </a:t>
            </a:r>
            <a:r>
              <a:rPr lang="en-US" altLang="ko-KR" dirty="0"/>
              <a:t>Shape</a:t>
            </a:r>
            <a:r>
              <a:rPr lang="ko-KR" altLang="en-US" dirty="0"/>
              <a:t>을 상속받은 파생 객체들 접근</a:t>
            </a:r>
            <a:endParaRPr lang="en-US" altLang="ko-KR" dirty="0"/>
          </a:p>
          <a:p>
            <a:pPr lvl="1"/>
            <a:r>
              <a:rPr lang="en-US" altLang="ko-KR" dirty="0"/>
              <a:t>p-&gt;paint()</a:t>
            </a:r>
            <a:r>
              <a:rPr lang="ko-KR" altLang="en-US" dirty="0"/>
              <a:t>의 간단한 호출로 파생 객체에 </a:t>
            </a:r>
            <a:r>
              <a:rPr lang="ko-KR" altLang="en-US" dirty="0" err="1"/>
              <a:t>오버라이딩된</a:t>
            </a:r>
            <a:r>
              <a:rPr lang="ko-KR" altLang="en-US" dirty="0"/>
              <a:t> </a:t>
            </a:r>
            <a:r>
              <a:rPr lang="en-US" altLang="ko-KR" dirty="0"/>
              <a:t>draw() </a:t>
            </a:r>
            <a:r>
              <a:rPr lang="ko-KR" altLang="en-US" dirty="0"/>
              <a:t>함수 호출</a:t>
            </a:r>
          </a:p>
        </p:txBody>
      </p:sp>
    </p:spTree>
    <p:extLst>
      <p:ext uri="{BB962C8B-B14F-4D97-AF65-F5344CB8AC3E}">
        <p14:creationId xmlns:p14="http://schemas.microsoft.com/office/powerpoint/2010/main" val="11956033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순수 가상 함수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25</a:t>
            </a:fld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기본 클래스의 가상 함수 목적</a:t>
            </a:r>
            <a:endParaRPr lang="en-US" altLang="ko-KR" dirty="0"/>
          </a:p>
          <a:p>
            <a:pPr lvl="1"/>
            <a:r>
              <a:rPr lang="ko-KR" altLang="en-US" dirty="0"/>
              <a:t>파생 클래스에서 재정의할 함수를 알려주는 역할</a:t>
            </a:r>
            <a:endParaRPr lang="en-US" altLang="ko-KR" dirty="0"/>
          </a:p>
          <a:p>
            <a:pPr lvl="2"/>
            <a:r>
              <a:rPr lang="ko-KR" altLang="en-US" dirty="0"/>
              <a:t>실행할 코드를 작성할 목적이 아님</a:t>
            </a:r>
            <a:endParaRPr lang="en-US" altLang="ko-KR" dirty="0"/>
          </a:p>
          <a:p>
            <a:pPr lvl="1"/>
            <a:r>
              <a:rPr lang="ko-KR" altLang="en-US" i="1" dirty="0">
                <a:solidFill>
                  <a:srgbClr val="C00000"/>
                </a:solidFill>
              </a:rPr>
              <a:t>기본 클래스의 가상 함수를 굳이 구현할 필요가 있을까</a:t>
            </a:r>
            <a:r>
              <a:rPr lang="en-US" altLang="ko-KR" i="1" dirty="0">
                <a:solidFill>
                  <a:srgbClr val="C00000"/>
                </a:solidFill>
              </a:rPr>
              <a:t>?</a:t>
            </a:r>
          </a:p>
          <a:p>
            <a:r>
              <a:rPr lang="ko-KR" altLang="en-US" dirty="0"/>
              <a:t>순수 가상 함수</a:t>
            </a:r>
            <a:endParaRPr lang="en-US" altLang="ko-KR" dirty="0"/>
          </a:p>
          <a:p>
            <a:pPr lvl="1"/>
            <a:r>
              <a:rPr lang="en-US" altLang="ko-KR" dirty="0"/>
              <a:t>pure virtual function</a:t>
            </a:r>
          </a:p>
          <a:p>
            <a:pPr lvl="1"/>
            <a:r>
              <a:rPr lang="ko-KR" altLang="en-US" dirty="0"/>
              <a:t>함수의 </a:t>
            </a:r>
            <a:r>
              <a:rPr lang="ko-KR" altLang="en-US" b="1" dirty="0">
                <a:solidFill>
                  <a:srgbClr val="FF0000"/>
                </a:solidFill>
              </a:rPr>
              <a:t>코드가 없고 </a:t>
            </a:r>
            <a:r>
              <a:rPr lang="ko-KR" altLang="en-US" dirty="0"/>
              <a:t>선언만 있는 </a:t>
            </a:r>
            <a:r>
              <a:rPr lang="ko-KR" altLang="en-US" b="1" dirty="0">
                <a:solidFill>
                  <a:srgbClr val="FF0000"/>
                </a:solidFill>
              </a:rPr>
              <a:t>가상 멤버</a:t>
            </a:r>
            <a:r>
              <a:rPr lang="ko-KR" altLang="en-US" dirty="0"/>
              <a:t> 함수</a:t>
            </a:r>
            <a:endParaRPr lang="en-US" altLang="ko-KR" dirty="0"/>
          </a:p>
          <a:p>
            <a:pPr lvl="1"/>
            <a:r>
              <a:rPr lang="ko-KR" altLang="en-US" dirty="0"/>
              <a:t>선언 방법</a:t>
            </a:r>
            <a:endParaRPr lang="en-US" altLang="ko-KR" dirty="0"/>
          </a:p>
          <a:p>
            <a:pPr lvl="2"/>
            <a:r>
              <a:rPr lang="ko-KR" altLang="en-US" dirty="0"/>
              <a:t>멤버 함수의 원형</a:t>
            </a:r>
            <a:r>
              <a:rPr lang="en-US" altLang="ko-KR" b="1" dirty="0">
                <a:solidFill>
                  <a:srgbClr val="FF0000"/>
                </a:solidFill>
              </a:rPr>
              <a:t>=0;</a:t>
            </a:r>
            <a:r>
              <a:rPr lang="ko-KR" altLang="en-US" dirty="0"/>
              <a:t>으로 선언</a:t>
            </a:r>
            <a:endParaRPr lang="ko-KR" altLang="en-US" b="1" dirty="0"/>
          </a:p>
        </p:txBody>
      </p:sp>
      <p:sp>
        <p:nvSpPr>
          <p:cNvPr id="5" name="직사각형 4"/>
          <p:cNvSpPr/>
          <p:nvPr/>
        </p:nvSpPr>
        <p:spPr>
          <a:xfrm>
            <a:off x="1547664" y="3861048"/>
            <a:ext cx="5472608" cy="107721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600" dirty="0"/>
              <a:t>class Shape {</a:t>
            </a:r>
          </a:p>
          <a:p>
            <a:pPr defTabSz="180000" fontAlgn="base" latinLnBrk="0"/>
            <a:r>
              <a:rPr lang="en-US" altLang="ko-KR" sz="1600" dirty="0"/>
              <a:t>public:</a:t>
            </a:r>
          </a:p>
          <a:p>
            <a:pPr defTabSz="180000" fontAlgn="base" latinLnBrk="0"/>
            <a:r>
              <a:rPr lang="en-US" altLang="ko-KR" sz="1600" dirty="0"/>
              <a:t>	</a:t>
            </a:r>
            <a:r>
              <a:rPr lang="en-US" altLang="ko-KR" sz="1600" b="1" dirty="0"/>
              <a:t>virtual void draw()=0; </a:t>
            </a:r>
            <a:r>
              <a:rPr lang="en-US" altLang="ko-KR" sz="1600" dirty="0"/>
              <a:t>// </a:t>
            </a:r>
            <a:r>
              <a:rPr lang="ko-KR" altLang="en-US" sz="1600" dirty="0"/>
              <a:t>순수 가상 함수 선언</a:t>
            </a:r>
          </a:p>
          <a:p>
            <a:pPr defTabSz="180000" fontAlgn="base" latinLnBrk="0"/>
            <a:r>
              <a:rPr lang="en-US" altLang="ko-KR" sz="1600" dirty="0"/>
              <a:t>};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7783298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추상 클래스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26</a:t>
            </a:fld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추상 클래스 </a:t>
            </a:r>
            <a:r>
              <a:rPr lang="en-US" altLang="ko-KR" dirty="0"/>
              <a:t>: </a:t>
            </a:r>
            <a:r>
              <a:rPr lang="ko-KR" altLang="en-US" dirty="0"/>
              <a:t>최소한 하나의 순수 가상 함수를</a:t>
            </a:r>
            <a:r>
              <a:rPr lang="en-US" altLang="ko-KR" dirty="0"/>
              <a:t>  </a:t>
            </a:r>
            <a:r>
              <a:rPr lang="ko-KR" altLang="en-US" dirty="0"/>
              <a:t>가진 클래스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추상 클래스의 특징</a:t>
            </a:r>
            <a:endParaRPr lang="en-US" altLang="ko-KR" dirty="0"/>
          </a:p>
          <a:p>
            <a:pPr lvl="1"/>
            <a:r>
              <a:rPr lang="ko-KR" altLang="en-US" dirty="0"/>
              <a:t>온전한 클래스가 아니므로 객체 생성 불가능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추상 클래스의 포인터는 선언 가능</a:t>
            </a:r>
            <a:endParaRPr lang="en-US" altLang="ko-KR" dirty="0"/>
          </a:p>
        </p:txBody>
      </p:sp>
      <p:sp>
        <p:nvSpPr>
          <p:cNvPr id="5" name="직사각형 4"/>
          <p:cNvSpPr/>
          <p:nvPr/>
        </p:nvSpPr>
        <p:spPr>
          <a:xfrm>
            <a:off x="1619672" y="1402457"/>
            <a:ext cx="4014153" cy="212365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200" b="1" dirty="0"/>
              <a:t>class Shape </a:t>
            </a:r>
            <a:r>
              <a:rPr lang="en-US" altLang="ko-KR" sz="1200" dirty="0"/>
              <a:t>{ // Shape</a:t>
            </a:r>
            <a:r>
              <a:rPr lang="ko-KR" altLang="en-US" sz="1200" dirty="0"/>
              <a:t>은 추상 클래스</a:t>
            </a:r>
          </a:p>
          <a:p>
            <a:pPr defTabSz="180000" fontAlgn="base" latinLnBrk="0"/>
            <a:r>
              <a:rPr lang="ko-KR" altLang="en-US" sz="1200" dirty="0"/>
              <a:t>	</a:t>
            </a:r>
            <a:r>
              <a:rPr lang="en-US" altLang="ko-KR" sz="1200" dirty="0"/>
              <a:t>Shape *next;</a:t>
            </a:r>
          </a:p>
          <a:p>
            <a:pPr defTabSz="180000" fontAlgn="base" latinLnBrk="0"/>
            <a:r>
              <a:rPr lang="en-US" altLang="ko-KR" sz="1200" dirty="0"/>
              <a:t>public:</a:t>
            </a:r>
          </a:p>
          <a:p>
            <a:pPr defTabSz="180000" fontAlgn="base" latinLnBrk="0"/>
            <a:r>
              <a:rPr lang="en-US" altLang="ko-KR" sz="1200" dirty="0"/>
              <a:t>	void paint() {</a:t>
            </a:r>
          </a:p>
          <a:p>
            <a:pPr defTabSz="180000" fontAlgn="base" latinLnBrk="0"/>
            <a:r>
              <a:rPr lang="en-US" altLang="ko-KR" sz="1200" dirty="0"/>
              <a:t>		draw();</a:t>
            </a:r>
          </a:p>
          <a:p>
            <a:pPr defTabSz="180000" fontAlgn="base" latinLnBrk="0"/>
            <a:r>
              <a:rPr lang="en-US" altLang="ko-KR" sz="1200" dirty="0"/>
              <a:t>	}</a:t>
            </a:r>
          </a:p>
          <a:p>
            <a:pPr defTabSz="180000" fontAlgn="base" latinLnBrk="0"/>
            <a:r>
              <a:rPr lang="en-US" altLang="ko-KR" sz="1200" dirty="0"/>
              <a:t>	</a:t>
            </a:r>
            <a:r>
              <a:rPr lang="en-US" altLang="ko-KR" sz="1200" b="1" dirty="0"/>
              <a:t>virtual void draw() = 0; </a:t>
            </a:r>
            <a:r>
              <a:rPr lang="en-US" altLang="ko-KR" sz="1200" dirty="0"/>
              <a:t>// </a:t>
            </a:r>
            <a:r>
              <a:rPr lang="ko-KR" altLang="en-US" sz="1200" dirty="0"/>
              <a:t>순수 가상 함수</a:t>
            </a:r>
          </a:p>
          <a:p>
            <a:pPr defTabSz="180000" fontAlgn="base" latinLnBrk="0"/>
            <a:r>
              <a:rPr lang="en-US" altLang="ko-KR" sz="1200" dirty="0"/>
              <a:t>};</a:t>
            </a:r>
          </a:p>
          <a:p>
            <a:pPr defTabSz="180000" fontAlgn="base" latinLnBrk="0"/>
            <a:r>
              <a:rPr lang="en-US" altLang="ko-KR" sz="1200" dirty="0"/>
              <a:t>void Shape::paint() {</a:t>
            </a:r>
          </a:p>
          <a:p>
            <a:pPr defTabSz="180000" fontAlgn="base" latinLnBrk="0"/>
            <a:r>
              <a:rPr lang="en-US" altLang="ko-KR" sz="1200" dirty="0"/>
              <a:t>	draw(); // </a:t>
            </a:r>
            <a:r>
              <a:rPr lang="ko-KR" altLang="en-US" sz="1200" dirty="0"/>
              <a:t>순수 가상 함수라도 호출은 할 수 있다</a:t>
            </a:r>
            <a:r>
              <a:rPr lang="en-US" altLang="ko-KR" sz="1200" dirty="0"/>
              <a:t>.</a:t>
            </a:r>
            <a:endParaRPr lang="ko-KR" altLang="en-US" sz="1200" dirty="0"/>
          </a:p>
          <a:p>
            <a:pPr defTabSz="180000" fontAlgn="base" latinLnBrk="0"/>
            <a:r>
              <a:rPr lang="en-US" altLang="ko-KR" sz="1200" dirty="0"/>
              <a:t>}</a:t>
            </a:r>
            <a:endParaRPr lang="ko-KR" altLang="en-US" sz="1200" dirty="0"/>
          </a:p>
        </p:txBody>
      </p:sp>
      <p:sp>
        <p:nvSpPr>
          <p:cNvPr id="6" name="직사각형 5"/>
          <p:cNvSpPr/>
          <p:nvPr/>
        </p:nvSpPr>
        <p:spPr>
          <a:xfrm>
            <a:off x="1466527" y="4335487"/>
            <a:ext cx="3582144" cy="4616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fontAlgn="base" latinLnBrk="0"/>
            <a:r>
              <a:rPr lang="en-US" altLang="ko-KR" sz="1200" dirty="0"/>
              <a:t>Shape </a:t>
            </a:r>
            <a:r>
              <a:rPr lang="en-US" altLang="ko-KR" sz="1200" dirty="0" err="1"/>
              <a:t>shape</a:t>
            </a:r>
            <a:r>
              <a:rPr lang="en-US" altLang="ko-KR" sz="1200" dirty="0"/>
              <a:t>; // </a:t>
            </a:r>
            <a:r>
              <a:rPr lang="ko-KR" altLang="en-US" sz="1200" dirty="0"/>
              <a:t>컴파일 오류</a:t>
            </a:r>
          </a:p>
          <a:p>
            <a:pPr fontAlgn="base" latinLnBrk="0"/>
            <a:r>
              <a:rPr lang="en-US" altLang="ko-KR" sz="1200" dirty="0"/>
              <a:t>Shape *p = new Shape(); // </a:t>
            </a:r>
            <a:r>
              <a:rPr lang="ko-KR" altLang="en-US" sz="1200" dirty="0"/>
              <a:t>컴파일 오류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5210943" y="4309308"/>
            <a:ext cx="281744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</a:rPr>
              <a:t>error C2259: 'Shape' : </a:t>
            </a:r>
            <a:r>
              <a:rPr lang="ko-KR" altLang="en-US" sz="1200" dirty="0">
                <a:solidFill>
                  <a:srgbClr val="FF0000"/>
                </a:solidFill>
              </a:rPr>
              <a:t>추상 클래스를</a:t>
            </a:r>
            <a:endParaRPr lang="en-US" altLang="ko-KR" sz="1200" dirty="0">
              <a:solidFill>
                <a:srgbClr val="FF0000"/>
              </a:solidFill>
            </a:endParaRPr>
          </a:p>
          <a:p>
            <a:r>
              <a:rPr lang="ko-KR" altLang="en-US" sz="1200" dirty="0" err="1">
                <a:solidFill>
                  <a:srgbClr val="FF0000"/>
                </a:solidFill>
              </a:rPr>
              <a:t>인스턴스화할</a:t>
            </a:r>
            <a:r>
              <a:rPr lang="ko-KR" altLang="en-US" sz="1200" dirty="0">
                <a:solidFill>
                  <a:srgbClr val="FF0000"/>
                </a:solidFill>
              </a:rPr>
              <a:t> 수 없습니다</a:t>
            </a:r>
            <a:r>
              <a:rPr lang="en-US" altLang="ko-KR" sz="1200" dirty="0">
                <a:solidFill>
                  <a:srgbClr val="FF0000"/>
                </a:solidFill>
              </a:rPr>
              <a:t>.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cxnSp>
        <p:nvCxnSpPr>
          <p:cNvPr id="10" name="직선 화살표 연결선 9"/>
          <p:cNvCxnSpPr/>
          <p:nvPr/>
        </p:nvCxnSpPr>
        <p:spPr>
          <a:xfrm>
            <a:off x="4346847" y="4453324"/>
            <a:ext cx="864096" cy="117594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>
            <a:endCxn id="7" idx="1"/>
          </p:cNvCxnSpPr>
          <p:nvPr/>
        </p:nvCxnSpPr>
        <p:spPr>
          <a:xfrm flipV="1">
            <a:off x="4346847" y="4540141"/>
            <a:ext cx="864096" cy="129208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1466527" y="5498127"/>
            <a:ext cx="3582144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/>
              <a:t>Shape *p; 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5220561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추상 클래스의 목적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27</a:t>
            </a:fld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추상 클래스의 목적</a:t>
            </a:r>
            <a:endParaRPr lang="en-US" altLang="ko-KR" dirty="0"/>
          </a:p>
          <a:p>
            <a:pPr lvl="1"/>
            <a:r>
              <a:rPr lang="ko-KR" altLang="en-US" dirty="0"/>
              <a:t>추상 클래스의 </a:t>
            </a:r>
            <a:r>
              <a:rPr lang="ko-KR" altLang="en-US" dirty="0" err="1"/>
              <a:t>인스턴스를</a:t>
            </a:r>
            <a:r>
              <a:rPr lang="ko-KR" altLang="en-US" dirty="0"/>
              <a:t> 생성할 목적 아님</a:t>
            </a:r>
            <a:endParaRPr lang="en-US" altLang="ko-KR" dirty="0"/>
          </a:p>
          <a:p>
            <a:pPr lvl="1"/>
            <a:r>
              <a:rPr lang="ko-KR" altLang="en-US" dirty="0"/>
              <a:t>상속에서 기본 클래스의 역할을 하기 위함</a:t>
            </a:r>
            <a:endParaRPr lang="en-US" altLang="ko-KR" dirty="0"/>
          </a:p>
          <a:p>
            <a:pPr lvl="2"/>
            <a:r>
              <a:rPr lang="ko-KR" altLang="en-US" dirty="0"/>
              <a:t>순수 가상 함수를 통해 파생 클래스에서 구현할 함수의 형태</a:t>
            </a:r>
            <a:r>
              <a:rPr lang="en-US" altLang="ko-KR" dirty="0"/>
              <a:t>(</a:t>
            </a:r>
            <a:r>
              <a:rPr lang="ko-KR" altLang="en-US" dirty="0"/>
              <a:t>원형</a:t>
            </a:r>
            <a:r>
              <a:rPr lang="en-US" altLang="ko-KR" dirty="0"/>
              <a:t>)</a:t>
            </a:r>
            <a:r>
              <a:rPr lang="ko-KR" altLang="en-US" dirty="0"/>
              <a:t>을 보여주는 인터페이스 역할</a:t>
            </a:r>
            <a:endParaRPr lang="en-US" altLang="ko-KR" dirty="0"/>
          </a:p>
          <a:p>
            <a:pPr lvl="2"/>
            <a:r>
              <a:rPr lang="ko-KR" altLang="en-US" dirty="0"/>
              <a:t>추상 클래스의 모든 멤버 함수를 순수 가상 함수로 선언할 필요 없음</a:t>
            </a:r>
            <a:endParaRPr lang="en-US" altLang="ko-KR" dirty="0"/>
          </a:p>
          <a:p>
            <a:pPr lvl="2"/>
            <a:endParaRPr lang="en-US" altLang="ko-KR" dirty="0"/>
          </a:p>
          <a:p>
            <a:pPr lvl="1"/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151792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추상 클래스의 상속과 구현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28</a:t>
            </a:fld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추상 클래스의 상속</a:t>
            </a:r>
            <a:endParaRPr lang="en-US" altLang="ko-KR" dirty="0"/>
          </a:p>
          <a:p>
            <a:pPr lvl="1"/>
            <a:r>
              <a:rPr lang="ko-KR" altLang="en-US" dirty="0"/>
              <a:t>추상 클래스를 단순 상속하면 자동 추상 클래스</a:t>
            </a:r>
            <a:endParaRPr lang="en-US" altLang="ko-KR" dirty="0"/>
          </a:p>
          <a:p>
            <a:r>
              <a:rPr lang="ko-KR" altLang="en-US" dirty="0"/>
              <a:t>추상 클래스의 구현</a:t>
            </a:r>
            <a:endParaRPr lang="en-US" altLang="ko-KR" dirty="0"/>
          </a:p>
          <a:p>
            <a:pPr lvl="1"/>
            <a:r>
              <a:rPr lang="ko-KR" altLang="en-US" dirty="0"/>
              <a:t>추상 클래스를 상속받아 순수 가상 함수를 </a:t>
            </a:r>
            <a:r>
              <a:rPr lang="ko-KR" altLang="en-US" dirty="0" err="1"/>
              <a:t>오버라이딩</a:t>
            </a:r>
            <a:endParaRPr lang="en-US" altLang="ko-KR" dirty="0"/>
          </a:p>
          <a:p>
            <a:pPr lvl="2"/>
            <a:r>
              <a:rPr lang="ko-KR" altLang="en-US" dirty="0"/>
              <a:t>파생 클래스는 추상 클래스가 아님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5" name="직사각형 4"/>
          <p:cNvSpPr/>
          <p:nvPr/>
        </p:nvSpPr>
        <p:spPr>
          <a:xfrm>
            <a:off x="1475657" y="3123975"/>
            <a:ext cx="3024335" cy="24929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200" b="1" dirty="0"/>
              <a:t>class Shape </a:t>
            </a:r>
            <a:r>
              <a:rPr lang="en-US" altLang="ko-KR" sz="1200" dirty="0"/>
              <a:t>{</a:t>
            </a:r>
          </a:p>
          <a:p>
            <a:pPr defTabSz="180000" fontAlgn="base" latinLnBrk="0"/>
            <a:r>
              <a:rPr lang="en-US" altLang="ko-KR" sz="1200" dirty="0"/>
              <a:t>public:</a:t>
            </a:r>
          </a:p>
          <a:p>
            <a:pPr defTabSz="180000" fontAlgn="base" latinLnBrk="0"/>
            <a:r>
              <a:rPr lang="en-US" altLang="ko-KR" sz="1200" dirty="0"/>
              <a:t>	</a:t>
            </a:r>
            <a:r>
              <a:rPr lang="en-US" altLang="ko-KR" sz="1200" b="1" dirty="0"/>
              <a:t>virtual void draw() = 0;</a:t>
            </a:r>
          </a:p>
          <a:p>
            <a:pPr defTabSz="180000" fontAlgn="base" latinLnBrk="0"/>
            <a:r>
              <a:rPr lang="en-US" altLang="ko-KR" sz="1200" dirty="0"/>
              <a:t>};</a:t>
            </a:r>
          </a:p>
          <a:p>
            <a:pPr defTabSz="180000" fontAlgn="base" latinLnBrk="0"/>
            <a:endParaRPr lang="ko-KR" altLang="en-US" sz="1200" dirty="0"/>
          </a:p>
          <a:p>
            <a:pPr defTabSz="180000" fontAlgn="base" latinLnBrk="0"/>
            <a:r>
              <a:rPr lang="en-US" altLang="ko-KR" sz="1200" b="1" dirty="0"/>
              <a:t>class Circle </a:t>
            </a:r>
            <a:r>
              <a:rPr lang="en-US" altLang="ko-KR" sz="1200" dirty="0"/>
              <a:t>: public Shape {</a:t>
            </a:r>
          </a:p>
          <a:p>
            <a:pPr defTabSz="180000" fontAlgn="base" latinLnBrk="0"/>
            <a:r>
              <a:rPr lang="en-US" altLang="ko-KR" sz="1200" dirty="0"/>
              <a:t>public:</a:t>
            </a:r>
          </a:p>
          <a:p>
            <a:pPr defTabSz="180000" fontAlgn="base" latinLnBrk="0"/>
            <a:r>
              <a:rPr lang="en-US" altLang="ko-KR" sz="1200" dirty="0"/>
              <a:t>	string </a:t>
            </a:r>
            <a:r>
              <a:rPr lang="en-US" altLang="ko-KR" sz="1200" dirty="0" err="1"/>
              <a:t>toString</a:t>
            </a:r>
            <a:r>
              <a:rPr lang="en-US" altLang="ko-KR" sz="1200" dirty="0"/>
              <a:t>() { return "Circle </a:t>
            </a:r>
            <a:r>
              <a:rPr lang="ko-KR" altLang="en-US" sz="1200" dirty="0"/>
              <a:t>객체</a:t>
            </a:r>
            <a:r>
              <a:rPr lang="en-US" altLang="ko-KR" sz="1200" dirty="0"/>
              <a:t>"; }</a:t>
            </a:r>
          </a:p>
          <a:p>
            <a:pPr defTabSz="180000" fontAlgn="base" latinLnBrk="0"/>
            <a:r>
              <a:rPr lang="en-US" altLang="ko-KR" sz="1200" dirty="0"/>
              <a:t>};</a:t>
            </a:r>
          </a:p>
          <a:p>
            <a:pPr defTabSz="180000" fontAlgn="base" latinLnBrk="0"/>
            <a:endParaRPr lang="en-US" altLang="ko-KR" sz="1200" dirty="0"/>
          </a:p>
          <a:p>
            <a:pPr defTabSz="180000" fontAlgn="base" latinLnBrk="0"/>
            <a:endParaRPr lang="en-US" altLang="ko-KR" sz="1200" dirty="0"/>
          </a:p>
          <a:p>
            <a:pPr defTabSz="180000" fontAlgn="base" latinLnBrk="0"/>
            <a:r>
              <a:rPr lang="en-US" altLang="ko-KR" sz="1200" b="1" dirty="0"/>
              <a:t>Shape </a:t>
            </a:r>
            <a:r>
              <a:rPr lang="en-US" altLang="ko-KR" sz="1200" b="1" dirty="0" err="1"/>
              <a:t>shape</a:t>
            </a:r>
            <a:r>
              <a:rPr lang="en-US" altLang="ko-KR" sz="1200" b="1" dirty="0"/>
              <a:t>; // </a:t>
            </a:r>
            <a:r>
              <a:rPr lang="ko-KR" altLang="en-US" sz="1200" b="1" dirty="0"/>
              <a:t>객체 생성 오류</a:t>
            </a:r>
            <a:endParaRPr lang="en-US" altLang="ko-KR" sz="1200" b="1" dirty="0"/>
          </a:p>
          <a:p>
            <a:pPr defTabSz="180000" fontAlgn="base" latinLnBrk="0"/>
            <a:r>
              <a:rPr lang="en-US" altLang="ko-KR" sz="1200" b="1" dirty="0"/>
              <a:t>Circle waffle; // </a:t>
            </a:r>
            <a:r>
              <a:rPr lang="ko-KR" altLang="en-US" sz="1200" b="1" dirty="0"/>
              <a:t>객체 생성 오류</a:t>
            </a:r>
            <a:endParaRPr lang="en-US" altLang="ko-KR" sz="1200" b="1" dirty="0"/>
          </a:p>
        </p:txBody>
      </p:sp>
      <p:sp>
        <p:nvSpPr>
          <p:cNvPr id="6" name="모서리가 둥근 사각형 설명선 5"/>
          <p:cNvSpPr/>
          <p:nvPr/>
        </p:nvSpPr>
        <p:spPr>
          <a:xfrm>
            <a:off x="179512" y="3857499"/>
            <a:ext cx="968241" cy="392366"/>
          </a:xfrm>
          <a:prstGeom prst="wedgeRoundRectCallout">
            <a:avLst>
              <a:gd name="adj1" fmla="val 96758"/>
              <a:gd name="adj2" fmla="val 36444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chemeClr val="tx1"/>
                </a:solidFill>
              </a:rPr>
              <a:t>Circle</a:t>
            </a:r>
            <a:r>
              <a:rPr lang="ko-KR" altLang="en-US" sz="1000" dirty="0">
                <a:solidFill>
                  <a:schemeClr val="tx1"/>
                </a:solidFill>
              </a:rPr>
              <a:t>도 </a:t>
            </a:r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ko-KR" altLang="en-US" sz="1000" dirty="0">
                <a:solidFill>
                  <a:schemeClr val="tx1"/>
                </a:solidFill>
              </a:rPr>
              <a:t>추상 클래스</a:t>
            </a:r>
          </a:p>
        </p:txBody>
      </p:sp>
      <p:sp>
        <p:nvSpPr>
          <p:cNvPr id="7" name="모서리가 둥근 사각형 설명선 6"/>
          <p:cNvSpPr/>
          <p:nvPr/>
        </p:nvSpPr>
        <p:spPr>
          <a:xfrm>
            <a:off x="179513" y="3122988"/>
            <a:ext cx="968241" cy="392366"/>
          </a:xfrm>
          <a:prstGeom prst="wedgeRoundRectCallout">
            <a:avLst>
              <a:gd name="adj1" fmla="val 98666"/>
              <a:gd name="adj2" fmla="val -3574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chemeClr val="tx1"/>
                </a:solidFill>
              </a:rPr>
              <a:t>Shape</a:t>
            </a:r>
            <a:r>
              <a:rPr lang="ko-KR" altLang="en-US" sz="1000" dirty="0">
                <a:solidFill>
                  <a:schemeClr val="tx1"/>
                </a:solidFill>
              </a:rPr>
              <a:t>은 </a:t>
            </a:r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ko-KR" altLang="en-US" sz="1000" dirty="0">
                <a:solidFill>
                  <a:schemeClr val="tx1"/>
                </a:solidFill>
              </a:rPr>
              <a:t>추상 클래스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5436097" y="3098572"/>
            <a:ext cx="3024336" cy="304698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200" b="1" dirty="0"/>
              <a:t>class Shape </a:t>
            </a:r>
            <a:r>
              <a:rPr lang="en-US" altLang="ko-KR" sz="1200" dirty="0"/>
              <a:t>{</a:t>
            </a:r>
          </a:p>
          <a:p>
            <a:pPr defTabSz="180000" fontAlgn="base" latinLnBrk="0"/>
            <a:r>
              <a:rPr lang="en-US" altLang="ko-KR" sz="1200" dirty="0"/>
              <a:t>public:</a:t>
            </a:r>
          </a:p>
          <a:p>
            <a:pPr defTabSz="180000" fontAlgn="base" latinLnBrk="0"/>
            <a:r>
              <a:rPr lang="en-US" altLang="ko-KR" sz="1200" dirty="0"/>
              <a:t>	</a:t>
            </a:r>
            <a:r>
              <a:rPr lang="en-US" altLang="ko-KR" sz="1200" b="1" dirty="0"/>
              <a:t>virtual void draw() = 0;</a:t>
            </a:r>
          </a:p>
          <a:p>
            <a:pPr defTabSz="180000" fontAlgn="base" latinLnBrk="0"/>
            <a:r>
              <a:rPr lang="en-US" altLang="ko-KR" sz="1200" dirty="0"/>
              <a:t>};</a:t>
            </a:r>
          </a:p>
          <a:p>
            <a:pPr defTabSz="180000" fontAlgn="base" latinLnBrk="0"/>
            <a:endParaRPr lang="ko-KR" altLang="en-US" sz="1200" dirty="0"/>
          </a:p>
          <a:p>
            <a:pPr defTabSz="180000" fontAlgn="base" latinLnBrk="0"/>
            <a:r>
              <a:rPr lang="en-US" altLang="ko-KR" sz="1200" b="1" dirty="0"/>
              <a:t>class Circle </a:t>
            </a:r>
            <a:r>
              <a:rPr lang="en-US" altLang="ko-KR" sz="1200" dirty="0"/>
              <a:t>: public Shape {</a:t>
            </a:r>
          </a:p>
          <a:p>
            <a:pPr defTabSz="180000" fontAlgn="base" latinLnBrk="0"/>
            <a:r>
              <a:rPr lang="en-US" altLang="ko-KR" sz="1200" dirty="0"/>
              <a:t>public:</a:t>
            </a:r>
          </a:p>
          <a:p>
            <a:pPr defTabSz="180000" fontAlgn="base" latinLnBrk="0"/>
            <a:r>
              <a:rPr lang="en-US" altLang="ko-KR" sz="1200" dirty="0"/>
              <a:t>	</a:t>
            </a:r>
            <a:r>
              <a:rPr lang="en-US" altLang="ko-KR" sz="1200" b="1" dirty="0"/>
              <a:t>virtual void draw() {</a:t>
            </a:r>
          </a:p>
          <a:p>
            <a:pPr defTabSz="180000" fontAlgn="base" latinLnBrk="0"/>
            <a:r>
              <a:rPr lang="en-US" altLang="ko-KR" sz="1200" b="1" dirty="0"/>
              <a:t>		</a:t>
            </a:r>
            <a:r>
              <a:rPr lang="en-US" altLang="ko-KR" sz="1200" b="1" dirty="0" err="1"/>
              <a:t>cout</a:t>
            </a:r>
            <a:r>
              <a:rPr lang="en-US" altLang="ko-KR" sz="1200" b="1" dirty="0"/>
              <a:t> &lt;&lt; "Circle";</a:t>
            </a:r>
          </a:p>
          <a:p>
            <a:pPr defTabSz="180000" fontAlgn="base" latinLnBrk="0"/>
            <a:r>
              <a:rPr lang="en-US" altLang="ko-KR" sz="1200" b="1" dirty="0"/>
              <a:t>	}</a:t>
            </a:r>
          </a:p>
          <a:p>
            <a:pPr defTabSz="180000" fontAlgn="base" latinLnBrk="0"/>
            <a:r>
              <a:rPr lang="en-US" altLang="ko-KR" sz="1200" dirty="0"/>
              <a:t>	string </a:t>
            </a:r>
            <a:r>
              <a:rPr lang="en-US" altLang="ko-KR" sz="1200" dirty="0" err="1"/>
              <a:t>toString</a:t>
            </a:r>
            <a:r>
              <a:rPr lang="en-US" altLang="ko-KR" sz="1200" dirty="0"/>
              <a:t>() { return "Circle </a:t>
            </a:r>
            <a:r>
              <a:rPr lang="ko-KR" altLang="en-US" sz="1200" dirty="0"/>
              <a:t>객체</a:t>
            </a:r>
            <a:r>
              <a:rPr lang="en-US" altLang="ko-KR" sz="1200" dirty="0"/>
              <a:t>"; }</a:t>
            </a:r>
          </a:p>
          <a:p>
            <a:pPr defTabSz="180000" fontAlgn="base" latinLnBrk="0"/>
            <a:r>
              <a:rPr lang="en-US" altLang="ko-KR" sz="1200" dirty="0"/>
              <a:t>};</a:t>
            </a:r>
          </a:p>
          <a:p>
            <a:pPr defTabSz="180000" fontAlgn="base" latinLnBrk="0"/>
            <a:endParaRPr lang="en-US" altLang="ko-KR" sz="1200" dirty="0"/>
          </a:p>
          <a:p>
            <a:pPr defTabSz="180000" fontAlgn="base" latinLnBrk="0"/>
            <a:endParaRPr lang="en-US" altLang="ko-KR" sz="1200" dirty="0"/>
          </a:p>
          <a:p>
            <a:pPr defTabSz="180000" fontAlgn="base" latinLnBrk="0"/>
            <a:r>
              <a:rPr lang="en-US" altLang="ko-KR" sz="1200" b="1" dirty="0"/>
              <a:t>Shape </a:t>
            </a:r>
            <a:r>
              <a:rPr lang="en-US" altLang="ko-KR" sz="1200" b="1" dirty="0" err="1"/>
              <a:t>shape</a:t>
            </a:r>
            <a:r>
              <a:rPr lang="en-US" altLang="ko-KR" sz="1200" b="1" dirty="0"/>
              <a:t>; // </a:t>
            </a:r>
            <a:r>
              <a:rPr lang="ko-KR" altLang="en-US" sz="1200" b="1" dirty="0"/>
              <a:t>객체 생성 오류</a:t>
            </a:r>
            <a:endParaRPr lang="en-US" altLang="ko-KR" sz="1200" b="1" dirty="0"/>
          </a:p>
          <a:p>
            <a:pPr defTabSz="180000" fontAlgn="base" latinLnBrk="0"/>
            <a:r>
              <a:rPr lang="en-US" altLang="ko-KR" sz="1200" b="1" dirty="0"/>
              <a:t>Circle waffle; //</a:t>
            </a:r>
            <a:r>
              <a:rPr lang="ko-KR" altLang="en-US" sz="1200" b="1" dirty="0"/>
              <a:t> 정상적인 객체 생성</a:t>
            </a:r>
            <a:endParaRPr lang="en-US" altLang="ko-KR" sz="1200" b="1" dirty="0"/>
          </a:p>
        </p:txBody>
      </p:sp>
      <p:sp>
        <p:nvSpPr>
          <p:cNvPr id="10" name="모서리가 둥근 사각형 설명선 9"/>
          <p:cNvSpPr/>
          <p:nvPr/>
        </p:nvSpPr>
        <p:spPr>
          <a:xfrm>
            <a:off x="7807915" y="3894290"/>
            <a:ext cx="1291094" cy="392366"/>
          </a:xfrm>
          <a:prstGeom prst="wedgeRoundRectCallout">
            <a:avLst>
              <a:gd name="adj1" fmla="val -77561"/>
              <a:gd name="adj2" fmla="val 2994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>
                <a:solidFill>
                  <a:schemeClr val="tx1"/>
                </a:solidFill>
              </a:rPr>
              <a:t>Circle</a:t>
            </a:r>
            <a:r>
              <a:rPr lang="ko-KR" altLang="en-US" sz="1000" dirty="0">
                <a:solidFill>
                  <a:schemeClr val="tx1"/>
                </a:solidFill>
              </a:rPr>
              <a:t>은 </a:t>
            </a:r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ko-KR" altLang="en-US" sz="1000" dirty="0">
                <a:solidFill>
                  <a:schemeClr val="tx1"/>
                </a:solidFill>
              </a:rPr>
              <a:t>추상 클래스 아님</a:t>
            </a:r>
          </a:p>
        </p:txBody>
      </p:sp>
      <p:sp>
        <p:nvSpPr>
          <p:cNvPr id="11" name="모서리가 둥근 사각형 설명선 10"/>
          <p:cNvSpPr/>
          <p:nvPr/>
        </p:nvSpPr>
        <p:spPr>
          <a:xfrm>
            <a:off x="7485221" y="3131415"/>
            <a:ext cx="968241" cy="392366"/>
          </a:xfrm>
          <a:prstGeom prst="wedgeRoundRectCallout">
            <a:avLst>
              <a:gd name="adj1" fmla="val -121692"/>
              <a:gd name="adj2" fmla="val -2946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chemeClr val="tx1"/>
                </a:solidFill>
              </a:rPr>
              <a:t>Shape</a:t>
            </a:r>
            <a:r>
              <a:rPr lang="ko-KR" altLang="en-US" sz="1000" dirty="0">
                <a:solidFill>
                  <a:schemeClr val="tx1"/>
                </a:solidFill>
              </a:rPr>
              <a:t>은 </a:t>
            </a:r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ko-KR" altLang="en-US" sz="1000" dirty="0">
                <a:solidFill>
                  <a:schemeClr val="tx1"/>
                </a:solidFill>
              </a:rPr>
              <a:t>추상 클래스</a:t>
            </a:r>
          </a:p>
        </p:txBody>
      </p:sp>
      <p:sp>
        <p:nvSpPr>
          <p:cNvPr id="12" name="오른쪽 화살표 11"/>
          <p:cNvSpPr/>
          <p:nvPr/>
        </p:nvSpPr>
        <p:spPr>
          <a:xfrm>
            <a:off x="4644009" y="4446048"/>
            <a:ext cx="576064" cy="19618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763689" y="5641503"/>
            <a:ext cx="21675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>
                <a:solidFill>
                  <a:srgbClr val="0070C0"/>
                </a:solidFill>
              </a:rPr>
              <a:t>추상 클래스의 단순 상속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156177" y="6145559"/>
            <a:ext cx="17459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>
                <a:solidFill>
                  <a:srgbClr val="0070C0"/>
                </a:solidFill>
              </a:rPr>
              <a:t>추상 클래스의 구현</a:t>
            </a:r>
          </a:p>
        </p:txBody>
      </p:sp>
      <p:sp>
        <p:nvSpPr>
          <p:cNvPr id="14" name="모서리가 둥근 사각형 설명선 13"/>
          <p:cNvSpPr/>
          <p:nvPr/>
        </p:nvSpPr>
        <p:spPr>
          <a:xfrm>
            <a:off x="7924235" y="4437735"/>
            <a:ext cx="1174774" cy="392366"/>
          </a:xfrm>
          <a:prstGeom prst="wedgeRoundRectCallout">
            <a:avLst>
              <a:gd name="adj1" fmla="val -112535"/>
              <a:gd name="adj2" fmla="val -31753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>
                <a:solidFill>
                  <a:schemeClr val="tx1"/>
                </a:solidFill>
              </a:rPr>
              <a:t>순수 가상 함수 </a:t>
            </a:r>
            <a:r>
              <a:rPr lang="ko-KR" altLang="en-US" sz="1000" dirty="0" err="1">
                <a:solidFill>
                  <a:schemeClr val="tx1"/>
                </a:solidFill>
              </a:rPr>
              <a:t>오버라이딩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28743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Shape</a:t>
            </a:r>
            <a:r>
              <a:rPr lang="ko-KR" altLang="en-US" dirty="0"/>
              <a:t>을 추상 클래스로 수정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29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3366120" y="1872239"/>
            <a:ext cx="2286000" cy="178510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defTabSz="180000"/>
            <a:r>
              <a:rPr lang="en-US" altLang="ko-KR" sz="1000" b="1" dirty="0"/>
              <a:t>class Shape </a:t>
            </a:r>
            <a:r>
              <a:rPr lang="en-US" altLang="ko-KR" sz="1000" dirty="0"/>
              <a:t>{</a:t>
            </a:r>
          </a:p>
          <a:p>
            <a:pPr defTabSz="180000"/>
            <a:r>
              <a:rPr lang="en-US" altLang="ko-KR" sz="1000" dirty="0"/>
              <a:t>	Shape* next;</a:t>
            </a:r>
          </a:p>
          <a:p>
            <a:pPr defTabSz="180000"/>
            <a:r>
              <a:rPr lang="en-US" altLang="ko-KR" sz="1000" dirty="0"/>
              <a:t>protected:</a:t>
            </a:r>
          </a:p>
          <a:p>
            <a:pPr defTabSz="180000"/>
            <a:r>
              <a:rPr lang="en-US" altLang="ko-KR" sz="1000" dirty="0">
                <a:solidFill>
                  <a:srgbClr val="FF0000"/>
                </a:solidFill>
              </a:rPr>
              <a:t>	</a:t>
            </a:r>
            <a:r>
              <a:rPr lang="en-US" altLang="ko-KR" sz="1000" b="1" dirty="0">
                <a:solidFill>
                  <a:srgbClr val="FF0000"/>
                </a:solidFill>
              </a:rPr>
              <a:t>virtual void draw() = 0;</a:t>
            </a:r>
          </a:p>
          <a:p>
            <a:pPr defTabSz="180000"/>
            <a:r>
              <a:rPr lang="en-US" altLang="ko-KR" sz="1000" dirty="0"/>
              <a:t>public:</a:t>
            </a:r>
          </a:p>
          <a:p>
            <a:pPr defTabSz="180000"/>
            <a:r>
              <a:rPr lang="en-US" altLang="ko-KR" sz="1000" dirty="0"/>
              <a:t>	Shape() { next = NULL; }</a:t>
            </a:r>
          </a:p>
          <a:p>
            <a:pPr defTabSz="180000"/>
            <a:r>
              <a:rPr lang="en-US" altLang="ko-KR" sz="1000" dirty="0"/>
              <a:t>	virtual ~Shape() { }</a:t>
            </a:r>
          </a:p>
          <a:p>
            <a:pPr defTabSz="180000"/>
            <a:r>
              <a:rPr lang="en-US" altLang="ko-KR" sz="1000" dirty="0"/>
              <a:t>	void paint();</a:t>
            </a:r>
          </a:p>
          <a:p>
            <a:pPr defTabSz="180000"/>
            <a:r>
              <a:rPr lang="en-US" altLang="ko-KR" sz="1000" dirty="0"/>
              <a:t>	Shape* add(Shape* p);</a:t>
            </a:r>
          </a:p>
          <a:p>
            <a:pPr defTabSz="180000"/>
            <a:r>
              <a:rPr lang="en-US" altLang="ko-KR" sz="1000" dirty="0"/>
              <a:t>	Shape* </a:t>
            </a:r>
            <a:r>
              <a:rPr lang="en-US" altLang="ko-KR" sz="1000" dirty="0" err="1"/>
              <a:t>getNext</a:t>
            </a:r>
            <a:r>
              <a:rPr lang="en-US" altLang="ko-KR" sz="1000" dirty="0"/>
              <a:t>() { return next;}</a:t>
            </a:r>
          </a:p>
          <a:p>
            <a:pPr defTabSz="180000"/>
            <a:r>
              <a:rPr lang="en-US" altLang="ko-KR" sz="1000" dirty="0"/>
              <a:t>};</a:t>
            </a:r>
            <a:endParaRPr lang="ko-KR" altLang="en-US" sz="1000" dirty="0"/>
          </a:p>
        </p:txBody>
      </p:sp>
      <p:sp>
        <p:nvSpPr>
          <p:cNvPr id="6" name="직사각형 5"/>
          <p:cNvSpPr/>
          <p:nvPr/>
        </p:nvSpPr>
        <p:spPr>
          <a:xfrm>
            <a:off x="5789372" y="1124267"/>
            <a:ext cx="2286000" cy="255454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000" dirty="0"/>
              <a:t>#include &lt;</a:t>
            </a:r>
            <a:r>
              <a:rPr lang="en-US" altLang="ko-KR" sz="1000" dirty="0" err="1"/>
              <a:t>iostream</a:t>
            </a:r>
            <a:r>
              <a:rPr lang="en-US" altLang="ko-KR" sz="1000" dirty="0"/>
              <a:t>&gt;</a:t>
            </a:r>
          </a:p>
          <a:p>
            <a:pPr defTabSz="180000"/>
            <a:r>
              <a:rPr lang="en-US" altLang="ko-KR" sz="1000" dirty="0"/>
              <a:t>#include "</a:t>
            </a:r>
            <a:r>
              <a:rPr lang="en-US" altLang="ko-KR" sz="1000" dirty="0" err="1"/>
              <a:t>Shape.h</a:t>
            </a:r>
            <a:r>
              <a:rPr lang="en-US" altLang="ko-KR" sz="1000" dirty="0"/>
              <a:t>"</a:t>
            </a:r>
          </a:p>
          <a:p>
            <a:pPr defTabSz="180000"/>
            <a:r>
              <a:rPr lang="en-US" altLang="ko-KR" sz="1000" dirty="0"/>
              <a:t>using namespace </a:t>
            </a:r>
            <a:r>
              <a:rPr lang="en-US" altLang="ko-KR" sz="1000" dirty="0" err="1"/>
              <a:t>std</a:t>
            </a:r>
            <a:r>
              <a:rPr lang="en-US" altLang="ko-KR" sz="1000" dirty="0"/>
              <a:t>;</a:t>
            </a:r>
          </a:p>
          <a:p>
            <a:pPr defTabSz="180000"/>
            <a:endParaRPr lang="en-US" altLang="ko-KR" sz="1000" dirty="0"/>
          </a:p>
          <a:p>
            <a:pPr defTabSz="180000"/>
            <a:r>
              <a:rPr lang="en-US" altLang="ko-KR" sz="1000" b="1" dirty="0"/>
              <a:t>void Shape::paint() {</a:t>
            </a:r>
          </a:p>
          <a:p>
            <a:pPr defTabSz="180000"/>
            <a:r>
              <a:rPr lang="en-US" altLang="ko-KR" sz="1000" b="1" dirty="0"/>
              <a:t>	draw();</a:t>
            </a:r>
          </a:p>
          <a:p>
            <a:pPr defTabSz="180000"/>
            <a:r>
              <a:rPr lang="en-US" altLang="ko-KR" sz="1000" b="1" dirty="0"/>
              <a:t>}</a:t>
            </a:r>
          </a:p>
          <a:p>
            <a:pPr defTabSz="180000"/>
            <a:endParaRPr lang="en-US" altLang="ko-KR" sz="1000" dirty="0"/>
          </a:p>
          <a:p>
            <a:pPr defTabSz="180000"/>
            <a:r>
              <a:rPr lang="en-US" altLang="ko-KR" sz="1000" dirty="0">
                <a:solidFill>
                  <a:srgbClr val="FF0000"/>
                </a:solidFill>
              </a:rPr>
              <a:t>void Shape::draw() {</a:t>
            </a:r>
          </a:p>
          <a:p>
            <a:pPr defTabSz="180000"/>
            <a:r>
              <a:rPr lang="en-US" altLang="ko-KR" sz="1000" dirty="0">
                <a:solidFill>
                  <a:srgbClr val="FF0000"/>
                </a:solidFill>
              </a:rPr>
              <a:t>	</a:t>
            </a:r>
            <a:r>
              <a:rPr lang="en-US" altLang="ko-KR" sz="1000" dirty="0" err="1">
                <a:solidFill>
                  <a:srgbClr val="FF0000"/>
                </a:solidFill>
              </a:rPr>
              <a:t>cout</a:t>
            </a:r>
            <a:r>
              <a:rPr lang="en-US" altLang="ko-KR" sz="1000" dirty="0">
                <a:solidFill>
                  <a:srgbClr val="FF0000"/>
                </a:solidFill>
              </a:rPr>
              <a:t> &lt;&lt; “--Shape--" &lt;&lt; </a:t>
            </a:r>
            <a:r>
              <a:rPr lang="en-US" altLang="ko-KR" sz="1000" dirty="0" err="1">
                <a:solidFill>
                  <a:srgbClr val="FF0000"/>
                </a:solidFill>
              </a:rPr>
              <a:t>endl</a:t>
            </a:r>
            <a:r>
              <a:rPr lang="en-US" altLang="ko-KR" sz="1000" dirty="0">
                <a:solidFill>
                  <a:srgbClr val="FF0000"/>
                </a:solidFill>
              </a:rPr>
              <a:t>;</a:t>
            </a:r>
          </a:p>
          <a:p>
            <a:pPr defTabSz="180000"/>
            <a:r>
              <a:rPr lang="en-US" altLang="ko-KR" sz="1000" dirty="0">
                <a:solidFill>
                  <a:srgbClr val="FF0000"/>
                </a:solidFill>
              </a:rPr>
              <a:t>}</a:t>
            </a:r>
          </a:p>
          <a:p>
            <a:pPr defTabSz="180000"/>
            <a:endParaRPr lang="en-US" altLang="ko-KR" sz="1000" dirty="0"/>
          </a:p>
          <a:p>
            <a:pPr defTabSz="180000"/>
            <a:r>
              <a:rPr lang="en-US" altLang="ko-KR" sz="1000" dirty="0"/>
              <a:t>Shape* Shape::add(Shape *p) {</a:t>
            </a:r>
          </a:p>
          <a:p>
            <a:pPr defTabSz="180000"/>
            <a:r>
              <a:rPr lang="en-US" altLang="ko-KR" sz="1000" dirty="0"/>
              <a:t>	this-&gt;next = p;</a:t>
            </a:r>
          </a:p>
          <a:p>
            <a:pPr defTabSz="180000"/>
            <a:r>
              <a:rPr lang="en-US" altLang="ko-KR" sz="1000" dirty="0"/>
              <a:t>	return p;</a:t>
            </a:r>
          </a:p>
          <a:p>
            <a:pPr defTabSz="180000"/>
            <a:r>
              <a:rPr lang="en-US" altLang="ko-KR" sz="1000" dirty="0"/>
              <a:t>}</a:t>
            </a:r>
            <a:endParaRPr lang="ko-KR" altLang="en-US" sz="1000" dirty="0"/>
          </a:p>
        </p:txBody>
      </p:sp>
      <p:sp>
        <p:nvSpPr>
          <p:cNvPr id="7" name="직사각형 6"/>
          <p:cNvSpPr/>
          <p:nvPr/>
        </p:nvSpPr>
        <p:spPr>
          <a:xfrm>
            <a:off x="1001070" y="4120797"/>
            <a:ext cx="1909586" cy="70788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defTabSz="180000"/>
            <a:r>
              <a:rPr lang="en-US" altLang="ko-KR" sz="1000" b="1" dirty="0"/>
              <a:t>class Circle </a:t>
            </a:r>
            <a:r>
              <a:rPr lang="en-US" altLang="ko-KR" sz="1000" dirty="0"/>
              <a:t>: public Shape {</a:t>
            </a:r>
          </a:p>
          <a:p>
            <a:pPr defTabSz="180000"/>
            <a:r>
              <a:rPr lang="en-US" altLang="ko-KR" sz="1000" dirty="0"/>
              <a:t>protected:</a:t>
            </a:r>
          </a:p>
          <a:p>
            <a:pPr defTabSz="180000"/>
            <a:r>
              <a:rPr lang="en-US" altLang="ko-KR" sz="1000" dirty="0"/>
              <a:t>	</a:t>
            </a:r>
            <a:r>
              <a:rPr lang="en-US" altLang="ko-KR" sz="1000" b="1" dirty="0"/>
              <a:t>virtual void draw();</a:t>
            </a:r>
          </a:p>
          <a:p>
            <a:pPr defTabSz="180000"/>
            <a:r>
              <a:rPr lang="en-US" altLang="ko-KR" sz="1000" dirty="0"/>
              <a:t>};</a:t>
            </a:r>
            <a:endParaRPr lang="ko-KR" altLang="en-US" sz="1000" dirty="0"/>
          </a:p>
        </p:txBody>
      </p:sp>
      <p:sp>
        <p:nvSpPr>
          <p:cNvPr id="8" name="직사각형 7"/>
          <p:cNvSpPr/>
          <p:nvPr/>
        </p:nvSpPr>
        <p:spPr>
          <a:xfrm>
            <a:off x="1001070" y="4923281"/>
            <a:ext cx="1909586" cy="147732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000" dirty="0"/>
              <a:t>#include &lt;</a:t>
            </a:r>
            <a:r>
              <a:rPr lang="en-US" altLang="ko-KR" sz="1000" dirty="0" err="1"/>
              <a:t>iostream</a:t>
            </a:r>
            <a:r>
              <a:rPr lang="en-US" altLang="ko-KR" sz="1000" dirty="0"/>
              <a:t>&gt;</a:t>
            </a:r>
          </a:p>
          <a:p>
            <a:pPr defTabSz="180000"/>
            <a:r>
              <a:rPr lang="en-US" altLang="ko-KR" sz="1000" dirty="0"/>
              <a:t>using namespace </a:t>
            </a:r>
            <a:r>
              <a:rPr lang="en-US" altLang="ko-KR" sz="1000" dirty="0" err="1"/>
              <a:t>std</a:t>
            </a:r>
            <a:r>
              <a:rPr lang="en-US" altLang="ko-KR" sz="1000" dirty="0"/>
              <a:t>;</a:t>
            </a:r>
          </a:p>
          <a:p>
            <a:pPr defTabSz="180000"/>
            <a:endParaRPr lang="en-US" altLang="ko-KR" sz="1000" dirty="0"/>
          </a:p>
          <a:p>
            <a:pPr defTabSz="180000"/>
            <a:r>
              <a:rPr lang="en-US" altLang="ko-KR" sz="1000" dirty="0"/>
              <a:t>#include "</a:t>
            </a:r>
            <a:r>
              <a:rPr lang="en-US" altLang="ko-KR" sz="1000" dirty="0" err="1"/>
              <a:t>Shape.h</a:t>
            </a:r>
            <a:r>
              <a:rPr lang="en-US" altLang="ko-KR" sz="1000" dirty="0"/>
              <a:t>"</a:t>
            </a:r>
          </a:p>
          <a:p>
            <a:pPr defTabSz="180000"/>
            <a:r>
              <a:rPr lang="en-US" altLang="ko-KR" sz="1000" dirty="0"/>
              <a:t>#include "</a:t>
            </a:r>
            <a:r>
              <a:rPr lang="en-US" altLang="ko-KR" sz="1000" dirty="0" err="1"/>
              <a:t>Circle.h</a:t>
            </a:r>
            <a:r>
              <a:rPr lang="en-US" altLang="ko-KR" sz="1000" dirty="0"/>
              <a:t>"</a:t>
            </a:r>
          </a:p>
          <a:p>
            <a:pPr defTabSz="180000"/>
            <a:endParaRPr lang="en-US" altLang="ko-KR" sz="1000" dirty="0"/>
          </a:p>
          <a:p>
            <a:pPr defTabSz="180000"/>
            <a:r>
              <a:rPr lang="en-US" altLang="ko-KR" sz="1000" dirty="0"/>
              <a:t>void Circle::draw() {</a:t>
            </a:r>
          </a:p>
          <a:p>
            <a:pPr defTabSz="180000"/>
            <a:r>
              <a:rPr lang="en-US" altLang="ko-KR" sz="1000" dirty="0"/>
              <a:t>	</a:t>
            </a:r>
            <a:r>
              <a:rPr lang="en-US" altLang="ko-KR" sz="1000" dirty="0" err="1"/>
              <a:t>cout</a:t>
            </a:r>
            <a:r>
              <a:rPr lang="en-US" altLang="ko-KR" sz="1000" dirty="0"/>
              <a:t> &lt;&lt; "Circle" &lt;&lt; </a:t>
            </a:r>
            <a:r>
              <a:rPr lang="en-US" altLang="ko-KR" sz="1000" dirty="0" err="1"/>
              <a:t>endl</a:t>
            </a:r>
            <a:r>
              <a:rPr lang="en-US" altLang="ko-KR" sz="1000" dirty="0"/>
              <a:t>;</a:t>
            </a:r>
          </a:p>
          <a:p>
            <a:pPr defTabSz="180000"/>
            <a:r>
              <a:rPr lang="en-US" altLang="ko-KR" sz="1000" dirty="0"/>
              <a:t>}</a:t>
            </a:r>
            <a:endParaRPr lang="ko-KR" altLang="en-US" sz="1000" dirty="0"/>
          </a:p>
        </p:txBody>
      </p:sp>
      <p:sp>
        <p:nvSpPr>
          <p:cNvPr id="9" name="직사각형 8"/>
          <p:cNvSpPr/>
          <p:nvPr/>
        </p:nvSpPr>
        <p:spPr>
          <a:xfrm>
            <a:off x="3430423" y="4120796"/>
            <a:ext cx="2103512" cy="70788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defTabSz="180000"/>
            <a:r>
              <a:rPr lang="en-US" altLang="ko-KR" sz="1000" b="1" dirty="0"/>
              <a:t>class </a:t>
            </a:r>
            <a:r>
              <a:rPr lang="en-US" altLang="ko-KR" sz="1000" b="1" dirty="0" err="1"/>
              <a:t>Rect</a:t>
            </a:r>
            <a:r>
              <a:rPr lang="en-US" altLang="ko-KR" sz="1000" b="1" dirty="0"/>
              <a:t> </a:t>
            </a:r>
            <a:r>
              <a:rPr lang="en-US" altLang="ko-KR" sz="1000" dirty="0"/>
              <a:t>: public Shape {</a:t>
            </a:r>
          </a:p>
          <a:p>
            <a:pPr defTabSz="180000"/>
            <a:r>
              <a:rPr lang="en-US" altLang="ko-KR" sz="1000" dirty="0"/>
              <a:t>protected:</a:t>
            </a:r>
          </a:p>
          <a:p>
            <a:pPr defTabSz="180000"/>
            <a:r>
              <a:rPr lang="en-US" altLang="ko-KR" sz="1000" dirty="0"/>
              <a:t>	</a:t>
            </a:r>
            <a:r>
              <a:rPr lang="en-US" altLang="ko-KR" sz="1000" b="1" dirty="0"/>
              <a:t>virtual void draw();</a:t>
            </a:r>
          </a:p>
          <a:p>
            <a:pPr defTabSz="180000"/>
            <a:r>
              <a:rPr lang="en-US" altLang="ko-KR" sz="1000" dirty="0"/>
              <a:t>};</a:t>
            </a:r>
            <a:endParaRPr lang="ko-KR" altLang="en-US" sz="1000" dirty="0"/>
          </a:p>
        </p:txBody>
      </p:sp>
      <p:sp>
        <p:nvSpPr>
          <p:cNvPr id="10" name="직사각형 9"/>
          <p:cNvSpPr/>
          <p:nvPr/>
        </p:nvSpPr>
        <p:spPr>
          <a:xfrm>
            <a:off x="3436774" y="4943343"/>
            <a:ext cx="2103512" cy="147732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000" dirty="0"/>
              <a:t>#include &lt;</a:t>
            </a:r>
            <a:r>
              <a:rPr lang="en-US" altLang="ko-KR" sz="1000" dirty="0" err="1"/>
              <a:t>iostream</a:t>
            </a:r>
            <a:r>
              <a:rPr lang="en-US" altLang="ko-KR" sz="1000" dirty="0"/>
              <a:t>&gt;</a:t>
            </a:r>
          </a:p>
          <a:p>
            <a:pPr defTabSz="180000"/>
            <a:r>
              <a:rPr lang="en-US" altLang="ko-KR" sz="1000" dirty="0"/>
              <a:t>using namespace </a:t>
            </a:r>
            <a:r>
              <a:rPr lang="en-US" altLang="ko-KR" sz="1000" dirty="0" err="1"/>
              <a:t>std</a:t>
            </a:r>
            <a:r>
              <a:rPr lang="en-US" altLang="ko-KR" sz="1000" dirty="0"/>
              <a:t>;</a:t>
            </a:r>
          </a:p>
          <a:p>
            <a:pPr defTabSz="180000"/>
            <a:endParaRPr lang="en-US" altLang="ko-KR" sz="1000" dirty="0"/>
          </a:p>
          <a:p>
            <a:pPr defTabSz="180000"/>
            <a:r>
              <a:rPr lang="en-US" altLang="ko-KR" sz="1000" dirty="0"/>
              <a:t>#include "</a:t>
            </a:r>
            <a:r>
              <a:rPr lang="en-US" altLang="ko-KR" sz="1000" dirty="0" err="1"/>
              <a:t>Shape.h</a:t>
            </a:r>
            <a:r>
              <a:rPr lang="en-US" altLang="ko-KR" sz="1000" dirty="0"/>
              <a:t>"</a:t>
            </a:r>
          </a:p>
          <a:p>
            <a:pPr defTabSz="180000"/>
            <a:r>
              <a:rPr lang="en-US" altLang="ko-KR" sz="1000" dirty="0"/>
              <a:t>#include "</a:t>
            </a:r>
            <a:r>
              <a:rPr lang="en-US" altLang="ko-KR" sz="1000" dirty="0" err="1"/>
              <a:t>Rect.h</a:t>
            </a:r>
            <a:r>
              <a:rPr lang="en-US" altLang="ko-KR" sz="1000" dirty="0"/>
              <a:t>"</a:t>
            </a:r>
          </a:p>
          <a:p>
            <a:pPr defTabSz="180000"/>
            <a:endParaRPr lang="en-US" altLang="ko-KR" sz="1000" dirty="0"/>
          </a:p>
          <a:p>
            <a:pPr defTabSz="180000"/>
            <a:r>
              <a:rPr lang="en-US" altLang="ko-KR" sz="1000" dirty="0"/>
              <a:t>void </a:t>
            </a:r>
            <a:r>
              <a:rPr lang="en-US" altLang="ko-KR" sz="1000" dirty="0" err="1"/>
              <a:t>Rect</a:t>
            </a:r>
            <a:r>
              <a:rPr lang="en-US" altLang="ko-KR" sz="1000" dirty="0"/>
              <a:t>::draw() {</a:t>
            </a:r>
          </a:p>
          <a:p>
            <a:pPr defTabSz="180000"/>
            <a:r>
              <a:rPr lang="en-US" altLang="ko-KR" sz="1000" dirty="0"/>
              <a:t>	</a:t>
            </a:r>
            <a:r>
              <a:rPr lang="en-US" altLang="ko-KR" sz="1000" dirty="0" err="1"/>
              <a:t>cout</a:t>
            </a:r>
            <a:r>
              <a:rPr lang="en-US" altLang="ko-KR" sz="1000" dirty="0"/>
              <a:t> &lt;&lt; "Rectangle" &lt;&lt; </a:t>
            </a:r>
            <a:r>
              <a:rPr lang="en-US" altLang="ko-KR" sz="1000" dirty="0" err="1"/>
              <a:t>endl</a:t>
            </a:r>
            <a:r>
              <a:rPr lang="en-US" altLang="ko-KR" sz="1000" dirty="0"/>
              <a:t>;</a:t>
            </a:r>
          </a:p>
          <a:p>
            <a:pPr defTabSz="180000"/>
            <a:r>
              <a:rPr lang="en-US" altLang="ko-KR" sz="1000" dirty="0"/>
              <a:t>}</a:t>
            </a:r>
            <a:endParaRPr lang="ko-KR" altLang="en-US" sz="1000" dirty="0"/>
          </a:p>
        </p:txBody>
      </p:sp>
      <p:sp>
        <p:nvSpPr>
          <p:cNvPr id="11" name="직사각형 10"/>
          <p:cNvSpPr/>
          <p:nvPr/>
        </p:nvSpPr>
        <p:spPr>
          <a:xfrm>
            <a:off x="5990116" y="4128348"/>
            <a:ext cx="2103512" cy="70788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defTabSz="180000"/>
            <a:r>
              <a:rPr lang="en-US" altLang="ko-KR" sz="1000" b="1" dirty="0"/>
              <a:t>class Line </a:t>
            </a:r>
            <a:r>
              <a:rPr lang="en-US" altLang="ko-KR" sz="1000" dirty="0"/>
              <a:t>: public Shape {</a:t>
            </a:r>
          </a:p>
          <a:p>
            <a:pPr defTabSz="180000"/>
            <a:r>
              <a:rPr lang="en-US" altLang="ko-KR" sz="1000" dirty="0"/>
              <a:t>protected:</a:t>
            </a:r>
          </a:p>
          <a:p>
            <a:pPr defTabSz="180000"/>
            <a:r>
              <a:rPr lang="en-US" altLang="ko-KR" sz="1000" dirty="0"/>
              <a:t>	</a:t>
            </a:r>
            <a:r>
              <a:rPr lang="en-US" altLang="ko-KR" sz="1000" b="1" dirty="0"/>
              <a:t>virtual void draw();</a:t>
            </a:r>
          </a:p>
          <a:p>
            <a:pPr defTabSz="180000"/>
            <a:r>
              <a:rPr lang="en-US" altLang="ko-KR" sz="1000" dirty="0"/>
              <a:t>};</a:t>
            </a:r>
            <a:endParaRPr lang="ko-KR" altLang="en-US" sz="1000" dirty="0"/>
          </a:p>
        </p:txBody>
      </p:sp>
      <p:sp>
        <p:nvSpPr>
          <p:cNvPr id="12" name="직사각형 11"/>
          <p:cNvSpPr/>
          <p:nvPr/>
        </p:nvSpPr>
        <p:spPr>
          <a:xfrm>
            <a:off x="5990116" y="4950895"/>
            <a:ext cx="2103512" cy="147732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000" dirty="0"/>
              <a:t>#include &lt;</a:t>
            </a:r>
            <a:r>
              <a:rPr lang="en-US" altLang="ko-KR" sz="1000" dirty="0" err="1"/>
              <a:t>iostream</a:t>
            </a:r>
            <a:r>
              <a:rPr lang="en-US" altLang="ko-KR" sz="1000" dirty="0"/>
              <a:t>&gt;</a:t>
            </a:r>
          </a:p>
          <a:p>
            <a:pPr defTabSz="180000"/>
            <a:r>
              <a:rPr lang="en-US" altLang="ko-KR" sz="1000" dirty="0"/>
              <a:t>using namespace </a:t>
            </a:r>
            <a:r>
              <a:rPr lang="en-US" altLang="ko-KR" sz="1000" dirty="0" err="1"/>
              <a:t>std</a:t>
            </a:r>
            <a:r>
              <a:rPr lang="en-US" altLang="ko-KR" sz="1000" dirty="0"/>
              <a:t>;</a:t>
            </a:r>
          </a:p>
          <a:p>
            <a:pPr defTabSz="180000"/>
            <a:endParaRPr lang="en-US" altLang="ko-KR" sz="1000" dirty="0"/>
          </a:p>
          <a:p>
            <a:pPr defTabSz="180000"/>
            <a:r>
              <a:rPr lang="en-US" altLang="ko-KR" sz="1000" dirty="0"/>
              <a:t>#include "</a:t>
            </a:r>
            <a:r>
              <a:rPr lang="en-US" altLang="ko-KR" sz="1000" dirty="0" err="1"/>
              <a:t>Shape.h</a:t>
            </a:r>
            <a:r>
              <a:rPr lang="en-US" altLang="ko-KR" sz="1000" dirty="0"/>
              <a:t>"</a:t>
            </a:r>
          </a:p>
          <a:p>
            <a:pPr defTabSz="180000"/>
            <a:r>
              <a:rPr lang="en-US" altLang="ko-KR" sz="1000" dirty="0"/>
              <a:t>#include "</a:t>
            </a:r>
            <a:r>
              <a:rPr lang="en-US" altLang="ko-KR" sz="1000" dirty="0" err="1"/>
              <a:t>Line.h</a:t>
            </a:r>
            <a:r>
              <a:rPr lang="en-US" altLang="ko-KR" sz="1000" dirty="0"/>
              <a:t>“</a:t>
            </a:r>
          </a:p>
          <a:p>
            <a:pPr defTabSz="180000"/>
            <a:endParaRPr lang="en-US" altLang="ko-KR" sz="1000" dirty="0"/>
          </a:p>
          <a:p>
            <a:pPr defTabSz="180000"/>
            <a:r>
              <a:rPr lang="en-US" altLang="ko-KR" sz="1000" dirty="0"/>
              <a:t>void Line::draw() {</a:t>
            </a:r>
          </a:p>
          <a:p>
            <a:pPr defTabSz="180000"/>
            <a:r>
              <a:rPr lang="en-US" altLang="ko-KR" sz="1000" dirty="0"/>
              <a:t>	</a:t>
            </a:r>
            <a:r>
              <a:rPr lang="en-US" altLang="ko-KR" sz="1000" dirty="0" err="1"/>
              <a:t>cout</a:t>
            </a:r>
            <a:r>
              <a:rPr lang="en-US" altLang="ko-KR" sz="1000" dirty="0"/>
              <a:t> &lt;&lt; "Line" &lt;&lt; </a:t>
            </a:r>
            <a:r>
              <a:rPr lang="en-US" altLang="ko-KR" sz="1000" dirty="0" err="1"/>
              <a:t>endl</a:t>
            </a:r>
            <a:r>
              <a:rPr lang="en-US" altLang="ko-KR" sz="1000" dirty="0"/>
              <a:t>;</a:t>
            </a:r>
          </a:p>
          <a:p>
            <a:pPr defTabSz="180000"/>
            <a:r>
              <a:rPr lang="en-US" altLang="ko-KR" sz="1000" dirty="0"/>
              <a:t>}</a:t>
            </a:r>
            <a:endParaRPr lang="ko-KR" altLang="en-US" sz="1000" dirty="0"/>
          </a:p>
        </p:txBody>
      </p:sp>
      <p:cxnSp>
        <p:nvCxnSpPr>
          <p:cNvPr id="13" name="꺾인 연결선 12"/>
          <p:cNvCxnSpPr>
            <a:stCxn id="7" idx="0"/>
            <a:endCxn id="5" idx="2"/>
          </p:cNvCxnSpPr>
          <p:nvPr/>
        </p:nvCxnSpPr>
        <p:spPr>
          <a:xfrm rot="5400000" flipH="1" flipV="1">
            <a:off x="3000764" y="2612442"/>
            <a:ext cx="463454" cy="2553257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꺾인 연결선 13"/>
          <p:cNvCxnSpPr>
            <a:stCxn id="9" idx="0"/>
            <a:endCxn id="5" idx="2"/>
          </p:cNvCxnSpPr>
          <p:nvPr/>
        </p:nvCxnSpPr>
        <p:spPr>
          <a:xfrm rot="5400000" flipH="1" flipV="1">
            <a:off x="4263923" y="3875600"/>
            <a:ext cx="463453" cy="26941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꺾인 연결선 14"/>
          <p:cNvCxnSpPr>
            <a:stCxn id="11" idx="0"/>
            <a:endCxn id="5" idx="2"/>
          </p:cNvCxnSpPr>
          <p:nvPr/>
        </p:nvCxnSpPr>
        <p:spPr>
          <a:xfrm rot="16200000" flipV="1">
            <a:off x="5539994" y="2626470"/>
            <a:ext cx="471005" cy="2532752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767039" y="878046"/>
            <a:ext cx="78418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Shape.cpp</a:t>
            </a:r>
            <a:endParaRPr lang="ko-KR" altLang="en-US" sz="1000" dirty="0"/>
          </a:p>
        </p:txBody>
      </p:sp>
      <p:sp>
        <p:nvSpPr>
          <p:cNvPr id="17" name="TextBox 16"/>
          <p:cNvSpPr txBox="1"/>
          <p:nvPr/>
        </p:nvSpPr>
        <p:spPr>
          <a:xfrm>
            <a:off x="3366120" y="1628800"/>
            <a:ext cx="6431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err="1"/>
              <a:t>Shape.h</a:t>
            </a:r>
            <a:endParaRPr lang="ko-KR" altLang="en-US" sz="1000" dirty="0"/>
          </a:p>
        </p:txBody>
      </p:sp>
      <p:sp>
        <p:nvSpPr>
          <p:cNvPr id="18" name="TextBox 17"/>
          <p:cNvSpPr txBox="1"/>
          <p:nvPr/>
        </p:nvSpPr>
        <p:spPr>
          <a:xfrm>
            <a:off x="1001070" y="3874575"/>
            <a:ext cx="60785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err="1"/>
              <a:t>Circle.h</a:t>
            </a:r>
            <a:endParaRPr lang="ko-KR" altLang="en-US" sz="1000" dirty="0"/>
          </a:p>
        </p:txBody>
      </p:sp>
      <p:sp>
        <p:nvSpPr>
          <p:cNvPr id="19" name="TextBox 18"/>
          <p:cNvSpPr txBox="1"/>
          <p:nvPr/>
        </p:nvSpPr>
        <p:spPr>
          <a:xfrm>
            <a:off x="993004" y="6418258"/>
            <a:ext cx="7489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Circle.cpp</a:t>
            </a:r>
            <a:endParaRPr lang="ko-KR" altLang="en-US" sz="1000" dirty="0"/>
          </a:p>
        </p:txBody>
      </p:sp>
      <p:sp>
        <p:nvSpPr>
          <p:cNvPr id="20" name="TextBox 19"/>
          <p:cNvSpPr txBox="1"/>
          <p:nvPr/>
        </p:nvSpPr>
        <p:spPr>
          <a:xfrm>
            <a:off x="3430423" y="3874574"/>
            <a:ext cx="54053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err="1"/>
              <a:t>Rect.h</a:t>
            </a:r>
            <a:endParaRPr lang="ko-KR" altLang="en-US" sz="1000" dirty="0"/>
          </a:p>
        </p:txBody>
      </p:sp>
      <p:sp>
        <p:nvSpPr>
          <p:cNvPr id="21" name="TextBox 20"/>
          <p:cNvSpPr txBox="1"/>
          <p:nvPr/>
        </p:nvSpPr>
        <p:spPr>
          <a:xfrm>
            <a:off x="4038513" y="6423139"/>
            <a:ext cx="68159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Rect.cpp</a:t>
            </a:r>
            <a:endParaRPr lang="ko-KR" altLang="en-US" sz="1000" dirty="0"/>
          </a:p>
        </p:txBody>
      </p:sp>
      <p:sp>
        <p:nvSpPr>
          <p:cNvPr id="22" name="TextBox 21"/>
          <p:cNvSpPr txBox="1"/>
          <p:nvPr/>
        </p:nvSpPr>
        <p:spPr>
          <a:xfrm>
            <a:off x="7571898" y="3887255"/>
            <a:ext cx="52290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err="1"/>
              <a:t>Line.h</a:t>
            </a:r>
            <a:endParaRPr lang="ko-KR" altLang="en-US" sz="1000" dirty="0"/>
          </a:p>
        </p:txBody>
      </p:sp>
      <p:sp>
        <p:nvSpPr>
          <p:cNvPr id="23" name="TextBox 22"/>
          <p:cNvSpPr txBox="1"/>
          <p:nvPr/>
        </p:nvSpPr>
        <p:spPr>
          <a:xfrm>
            <a:off x="7429664" y="6423139"/>
            <a:ext cx="6639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Line.cpp</a:t>
            </a:r>
            <a:endParaRPr lang="ko-KR" altLang="en-US" sz="1000" dirty="0"/>
          </a:p>
        </p:txBody>
      </p:sp>
      <p:sp>
        <p:nvSpPr>
          <p:cNvPr id="24" name="곱셈 기호 23"/>
          <p:cNvSpPr/>
          <p:nvPr/>
        </p:nvSpPr>
        <p:spPr>
          <a:xfrm>
            <a:off x="5148064" y="2204214"/>
            <a:ext cx="3240360" cy="792088"/>
          </a:xfrm>
          <a:prstGeom prst="mathMultiply">
            <a:avLst>
              <a:gd name="adj1" fmla="val 4850"/>
            </a:avLst>
          </a:prstGeom>
          <a:solidFill>
            <a:srgbClr val="00B0F0">
              <a:alpha val="5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자유형 24"/>
          <p:cNvSpPr/>
          <p:nvPr/>
        </p:nvSpPr>
        <p:spPr>
          <a:xfrm>
            <a:off x="5804085" y="1532313"/>
            <a:ext cx="2290713" cy="1338770"/>
          </a:xfrm>
          <a:custGeom>
            <a:avLst/>
            <a:gdLst>
              <a:gd name="connsiteX0" fmla="*/ 1150070 w 2290713"/>
              <a:gd name="connsiteY0" fmla="*/ 820132 h 1338770"/>
              <a:gd name="connsiteX1" fmla="*/ 1564849 w 2290713"/>
              <a:gd name="connsiteY1" fmla="*/ 838986 h 1338770"/>
              <a:gd name="connsiteX2" fmla="*/ 1602556 w 2290713"/>
              <a:gd name="connsiteY2" fmla="*/ 857839 h 1338770"/>
              <a:gd name="connsiteX3" fmla="*/ 1611983 w 2290713"/>
              <a:gd name="connsiteY3" fmla="*/ 914400 h 1338770"/>
              <a:gd name="connsiteX4" fmla="*/ 1583703 w 2290713"/>
              <a:gd name="connsiteY4" fmla="*/ 923827 h 1338770"/>
              <a:gd name="connsiteX5" fmla="*/ 1555422 w 2290713"/>
              <a:gd name="connsiteY5" fmla="*/ 914400 h 1338770"/>
              <a:gd name="connsiteX6" fmla="*/ 1602556 w 2290713"/>
              <a:gd name="connsiteY6" fmla="*/ 904973 h 1338770"/>
              <a:gd name="connsiteX7" fmla="*/ 1715678 w 2290713"/>
              <a:gd name="connsiteY7" fmla="*/ 914400 h 1338770"/>
              <a:gd name="connsiteX8" fmla="*/ 1772239 w 2290713"/>
              <a:gd name="connsiteY8" fmla="*/ 933254 h 1338770"/>
              <a:gd name="connsiteX9" fmla="*/ 1894787 w 2290713"/>
              <a:gd name="connsiteY9" fmla="*/ 1008668 h 1338770"/>
              <a:gd name="connsiteX10" fmla="*/ 1941921 w 2290713"/>
              <a:gd name="connsiteY10" fmla="*/ 1036949 h 1338770"/>
              <a:gd name="connsiteX11" fmla="*/ 1960775 w 2290713"/>
              <a:gd name="connsiteY11" fmla="*/ 1065229 h 1338770"/>
              <a:gd name="connsiteX12" fmla="*/ 1951348 w 2290713"/>
              <a:gd name="connsiteY12" fmla="*/ 1150070 h 1338770"/>
              <a:gd name="connsiteX13" fmla="*/ 1904214 w 2290713"/>
              <a:gd name="connsiteY13" fmla="*/ 1168924 h 1338770"/>
              <a:gd name="connsiteX14" fmla="*/ 1875934 w 2290713"/>
              <a:gd name="connsiteY14" fmla="*/ 1253765 h 1338770"/>
              <a:gd name="connsiteX15" fmla="*/ 1838226 w 2290713"/>
              <a:gd name="connsiteY15" fmla="*/ 1282046 h 1338770"/>
              <a:gd name="connsiteX16" fmla="*/ 1621410 w 2290713"/>
              <a:gd name="connsiteY16" fmla="*/ 1338606 h 1338770"/>
              <a:gd name="connsiteX17" fmla="*/ 1385740 w 2290713"/>
              <a:gd name="connsiteY17" fmla="*/ 1310326 h 1338770"/>
              <a:gd name="connsiteX18" fmla="*/ 1319752 w 2290713"/>
              <a:gd name="connsiteY18" fmla="*/ 1263192 h 1338770"/>
              <a:gd name="connsiteX19" fmla="*/ 1282045 w 2290713"/>
              <a:gd name="connsiteY19" fmla="*/ 1244338 h 1338770"/>
              <a:gd name="connsiteX20" fmla="*/ 1225484 w 2290713"/>
              <a:gd name="connsiteY20" fmla="*/ 1206631 h 1338770"/>
              <a:gd name="connsiteX21" fmla="*/ 1216057 w 2290713"/>
              <a:gd name="connsiteY21" fmla="*/ 1253765 h 1338770"/>
              <a:gd name="connsiteX22" fmla="*/ 1206631 w 2290713"/>
              <a:gd name="connsiteY22" fmla="*/ 1282046 h 1338770"/>
              <a:gd name="connsiteX23" fmla="*/ 1084082 w 2290713"/>
              <a:gd name="connsiteY23" fmla="*/ 1310326 h 1338770"/>
              <a:gd name="connsiteX24" fmla="*/ 867266 w 2290713"/>
              <a:gd name="connsiteY24" fmla="*/ 1272619 h 1338770"/>
              <a:gd name="connsiteX25" fmla="*/ 848412 w 2290713"/>
              <a:gd name="connsiteY25" fmla="*/ 1244338 h 1338770"/>
              <a:gd name="connsiteX26" fmla="*/ 838985 w 2290713"/>
              <a:gd name="connsiteY26" fmla="*/ 1282046 h 1338770"/>
              <a:gd name="connsiteX27" fmla="*/ 725864 w 2290713"/>
              <a:gd name="connsiteY27" fmla="*/ 1338606 h 1338770"/>
              <a:gd name="connsiteX28" fmla="*/ 527901 w 2290713"/>
              <a:gd name="connsiteY28" fmla="*/ 1300899 h 1338770"/>
              <a:gd name="connsiteX29" fmla="*/ 509047 w 2290713"/>
              <a:gd name="connsiteY29" fmla="*/ 1272619 h 1338770"/>
              <a:gd name="connsiteX30" fmla="*/ 499620 w 2290713"/>
              <a:gd name="connsiteY30" fmla="*/ 1300899 h 1338770"/>
              <a:gd name="connsiteX31" fmla="*/ 461913 w 2290713"/>
              <a:gd name="connsiteY31" fmla="*/ 1319753 h 1338770"/>
              <a:gd name="connsiteX32" fmla="*/ 122548 w 2290713"/>
              <a:gd name="connsiteY32" fmla="*/ 1300899 h 1338770"/>
              <a:gd name="connsiteX33" fmla="*/ 75414 w 2290713"/>
              <a:gd name="connsiteY33" fmla="*/ 1291472 h 1338770"/>
              <a:gd name="connsiteX34" fmla="*/ 37707 w 2290713"/>
              <a:gd name="connsiteY34" fmla="*/ 1263192 h 1338770"/>
              <a:gd name="connsiteX35" fmla="*/ 18853 w 2290713"/>
              <a:gd name="connsiteY35" fmla="*/ 1225485 h 1338770"/>
              <a:gd name="connsiteX36" fmla="*/ 0 w 2290713"/>
              <a:gd name="connsiteY36" fmla="*/ 1140643 h 1338770"/>
              <a:gd name="connsiteX37" fmla="*/ 28280 w 2290713"/>
              <a:gd name="connsiteY37" fmla="*/ 1008668 h 1338770"/>
              <a:gd name="connsiteX38" fmla="*/ 226243 w 2290713"/>
              <a:gd name="connsiteY38" fmla="*/ 999241 h 1338770"/>
              <a:gd name="connsiteX39" fmla="*/ 254523 w 2290713"/>
              <a:gd name="connsiteY39" fmla="*/ 952107 h 1338770"/>
              <a:gd name="connsiteX40" fmla="*/ 282804 w 2290713"/>
              <a:gd name="connsiteY40" fmla="*/ 923827 h 1338770"/>
              <a:gd name="connsiteX41" fmla="*/ 348791 w 2290713"/>
              <a:gd name="connsiteY41" fmla="*/ 904973 h 1338770"/>
              <a:gd name="connsiteX42" fmla="*/ 518474 w 2290713"/>
              <a:gd name="connsiteY42" fmla="*/ 876693 h 1338770"/>
              <a:gd name="connsiteX43" fmla="*/ 697583 w 2290713"/>
              <a:gd name="connsiteY43" fmla="*/ 895547 h 1338770"/>
              <a:gd name="connsiteX44" fmla="*/ 754144 w 2290713"/>
              <a:gd name="connsiteY44" fmla="*/ 923827 h 1338770"/>
              <a:gd name="connsiteX45" fmla="*/ 763571 w 2290713"/>
              <a:gd name="connsiteY45" fmla="*/ 952107 h 1338770"/>
              <a:gd name="connsiteX46" fmla="*/ 744717 w 2290713"/>
              <a:gd name="connsiteY46" fmla="*/ 914400 h 1338770"/>
              <a:gd name="connsiteX47" fmla="*/ 754144 w 2290713"/>
              <a:gd name="connsiteY47" fmla="*/ 857839 h 1338770"/>
              <a:gd name="connsiteX48" fmla="*/ 801278 w 2290713"/>
              <a:gd name="connsiteY48" fmla="*/ 810705 h 1338770"/>
              <a:gd name="connsiteX49" fmla="*/ 867266 w 2290713"/>
              <a:gd name="connsiteY49" fmla="*/ 801279 h 1338770"/>
              <a:gd name="connsiteX50" fmla="*/ 970960 w 2290713"/>
              <a:gd name="connsiteY50" fmla="*/ 848413 h 1338770"/>
              <a:gd name="connsiteX51" fmla="*/ 980387 w 2290713"/>
              <a:gd name="connsiteY51" fmla="*/ 886120 h 1338770"/>
              <a:gd name="connsiteX52" fmla="*/ 1008668 w 2290713"/>
              <a:gd name="connsiteY52" fmla="*/ 848413 h 1338770"/>
              <a:gd name="connsiteX53" fmla="*/ 1112363 w 2290713"/>
              <a:gd name="connsiteY53" fmla="*/ 810705 h 1338770"/>
              <a:gd name="connsiteX54" fmla="*/ 1300899 w 2290713"/>
              <a:gd name="connsiteY54" fmla="*/ 838986 h 1338770"/>
              <a:gd name="connsiteX55" fmla="*/ 1329179 w 2290713"/>
              <a:gd name="connsiteY55" fmla="*/ 867266 h 1338770"/>
              <a:gd name="connsiteX56" fmla="*/ 1319752 w 2290713"/>
              <a:gd name="connsiteY56" fmla="*/ 838986 h 1338770"/>
              <a:gd name="connsiteX57" fmla="*/ 1395167 w 2290713"/>
              <a:gd name="connsiteY57" fmla="*/ 772998 h 1338770"/>
              <a:gd name="connsiteX58" fmla="*/ 1593130 w 2290713"/>
              <a:gd name="connsiteY58" fmla="*/ 744718 h 1338770"/>
              <a:gd name="connsiteX59" fmla="*/ 1687398 w 2290713"/>
              <a:gd name="connsiteY59" fmla="*/ 754145 h 1338770"/>
              <a:gd name="connsiteX60" fmla="*/ 1725105 w 2290713"/>
              <a:gd name="connsiteY60" fmla="*/ 631596 h 1338770"/>
              <a:gd name="connsiteX61" fmla="*/ 1753385 w 2290713"/>
              <a:gd name="connsiteY61" fmla="*/ 622169 h 1338770"/>
              <a:gd name="connsiteX62" fmla="*/ 1809946 w 2290713"/>
              <a:gd name="connsiteY62" fmla="*/ 612742 h 1338770"/>
              <a:gd name="connsiteX63" fmla="*/ 1866507 w 2290713"/>
              <a:gd name="connsiteY63" fmla="*/ 622169 h 1338770"/>
              <a:gd name="connsiteX64" fmla="*/ 1857080 w 2290713"/>
              <a:gd name="connsiteY64" fmla="*/ 575035 h 1338770"/>
              <a:gd name="connsiteX65" fmla="*/ 1885360 w 2290713"/>
              <a:gd name="connsiteY65" fmla="*/ 518474 h 1338770"/>
              <a:gd name="connsiteX66" fmla="*/ 1951348 w 2290713"/>
              <a:gd name="connsiteY66" fmla="*/ 480767 h 1338770"/>
              <a:gd name="connsiteX67" fmla="*/ 2007909 w 2290713"/>
              <a:gd name="connsiteY67" fmla="*/ 509048 h 1338770"/>
              <a:gd name="connsiteX68" fmla="*/ 1998482 w 2290713"/>
              <a:gd name="connsiteY68" fmla="*/ 480767 h 1338770"/>
              <a:gd name="connsiteX69" fmla="*/ 2045616 w 2290713"/>
              <a:gd name="connsiteY69" fmla="*/ 320512 h 1338770"/>
              <a:gd name="connsiteX70" fmla="*/ 2083323 w 2290713"/>
              <a:gd name="connsiteY70" fmla="*/ 292231 h 1338770"/>
              <a:gd name="connsiteX71" fmla="*/ 2111604 w 2290713"/>
              <a:gd name="connsiteY71" fmla="*/ 282804 h 1338770"/>
              <a:gd name="connsiteX72" fmla="*/ 2121031 w 2290713"/>
              <a:gd name="connsiteY72" fmla="*/ 245097 h 1338770"/>
              <a:gd name="connsiteX73" fmla="*/ 2187018 w 2290713"/>
              <a:gd name="connsiteY73" fmla="*/ 122549 h 1338770"/>
              <a:gd name="connsiteX74" fmla="*/ 2224725 w 2290713"/>
              <a:gd name="connsiteY74" fmla="*/ 84841 h 1338770"/>
              <a:gd name="connsiteX75" fmla="*/ 2262433 w 2290713"/>
              <a:gd name="connsiteY75" fmla="*/ 28281 h 1338770"/>
              <a:gd name="connsiteX76" fmla="*/ 2290713 w 2290713"/>
              <a:gd name="connsiteY76" fmla="*/ 0 h 1338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2290713" h="1338770">
                <a:moveTo>
                  <a:pt x="1150070" y="820132"/>
                </a:moveTo>
                <a:cubicBezTo>
                  <a:pt x="1316330" y="792422"/>
                  <a:pt x="1240524" y="800376"/>
                  <a:pt x="1564849" y="838986"/>
                </a:cubicBezTo>
                <a:cubicBezTo>
                  <a:pt x="1578803" y="840647"/>
                  <a:pt x="1589987" y="851555"/>
                  <a:pt x="1602556" y="857839"/>
                </a:cubicBezTo>
                <a:cubicBezTo>
                  <a:pt x="1615055" y="876588"/>
                  <a:pt x="1635400" y="890983"/>
                  <a:pt x="1611983" y="914400"/>
                </a:cubicBezTo>
                <a:cubicBezTo>
                  <a:pt x="1604957" y="921426"/>
                  <a:pt x="1593130" y="920685"/>
                  <a:pt x="1583703" y="923827"/>
                </a:cubicBezTo>
                <a:cubicBezTo>
                  <a:pt x="1574276" y="920685"/>
                  <a:pt x="1548396" y="921427"/>
                  <a:pt x="1555422" y="914400"/>
                </a:cubicBezTo>
                <a:cubicBezTo>
                  <a:pt x="1566751" y="903070"/>
                  <a:pt x="1586534" y="904973"/>
                  <a:pt x="1602556" y="904973"/>
                </a:cubicBezTo>
                <a:cubicBezTo>
                  <a:pt x="1640394" y="904973"/>
                  <a:pt x="1677971" y="911258"/>
                  <a:pt x="1715678" y="914400"/>
                </a:cubicBezTo>
                <a:cubicBezTo>
                  <a:pt x="1734532" y="920685"/>
                  <a:pt x="1754230" y="924850"/>
                  <a:pt x="1772239" y="933254"/>
                </a:cubicBezTo>
                <a:cubicBezTo>
                  <a:pt x="1881554" y="984268"/>
                  <a:pt x="1825983" y="962798"/>
                  <a:pt x="1894787" y="1008668"/>
                </a:cubicBezTo>
                <a:cubicBezTo>
                  <a:pt x="1910032" y="1018832"/>
                  <a:pt x="1926210" y="1027522"/>
                  <a:pt x="1941921" y="1036949"/>
                </a:cubicBezTo>
                <a:cubicBezTo>
                  <a:pt x="1948206" y="1046376"/>
                  <a:pt x="1956312" y="1054816"/>
                  <a:pt x="1960775" y="1065229"/>
                </a:cubicBezTo>
                <a:cubicBezTo>
                  <a:pt x="1972918" y="1093562"/>
                  <a:pt x="1976827" y="1124591"/>
                  <a:pt x="1951348" y="1150070"/>
                </a:cubicBezTo>
                <a:cubicBezTo>
                  <a:pt x="1939383" y="1162035"/>
                  <a:pt x="1919925" y="1162639"/>
                  <a:pt x="1904214" y="1168924"/>
                </a:cubicBezTo>
                <a:cubicBezTo>
                  <a:pt x="1894787" y="1197204"/>
                  <a:pt x="1890954" y="1228016"/>
                  <a:pt x="1875934" y="1253765"/>
                </a:cubicBezTo>
                <a:cubicBezTo>
                  <a:pt x="1868017" y="1267336"/>
                  <a:pt x="1852754" y="1276064"/>
                  <a:pt x="1838226" y="1282046"/>
                </a:cubicBezTo>
                <a:cubicBezTo>
                  <a:pt x="1760328" y="1314122"/>
                  <a:pt x="1701146" y="1322659"/>
                  <a:pt x="1621410" y="1338606"/>
                </a:cubicBezTo>
                <a:cubicBezTo>
                  <a:pt x="1550895" y="1335081"/>
                  <a:pt x="1455014" y="1350736"/>
                  <a:pt x="1385740" y="1310326"/>
                </a:cubicBezTo>
                <a:cubicBezTo>
                  <a:pt x="1362391" y="1296706"/>
                  <a:pt x="1342557" y="1277704"/>
                  <a:pt x="1319752" y="1263192"/>
                </a:cubicBezTo>
                <a:cubicBezTo>
                  <a:pt x="1307896" y="1255647"/>
                  <a:pt x="1294095" y="1251568"/>
                  <a:pt x="1282045" y="1244338"/>
                </a:cubicBezTo>
                <a:cubicBezTo>
                  <a:pt x="1262615" y="1232680"/>
                  <a:pt x="1225484" y="1206631"/>
                  <a:pt x="1225484" y="1206631"/>
                </a:cubicBezTo>
                <a:cubicBezTo>
                  <a:pt x="1222342" y="1222342"/>
                  <a:pt x="1219943" y="1238221"/>
                  <a:pt x="1216057" y="1253765"/>
                </a:cubicBezTo>
                <a:cubicBezTo>
                  <a:pt x="1213647" y="1263405"/>
                  <a:pt x="1214717" y="1276270"/>
                  <a:pt x="1206631" y="1282046"/>
                </a:cubicBezTo>
                <a:cubicBezTo>
                  <a:pt x="1180753" y="1300530"/>
                  <a:pt x="1111871" y="1306356"/>
                  <a:pt x="1084082" y="1310326"/>
                </a:cubicBezTo>
                <a:cubicBezTo>
                  <a:pt x="1069776" y="1308820"/>
                  <a:pt x="916820" y="1313914"/>
                  <a:pt x="867266" y="1272619"/>
                </a:cubicBezTo>
                <a:cubicBezTo>
                  <a:pt x="858562" y="1265366"/>
                  <a:pt x="854697" y="1253765"/>
                  <a:pt x="848412" y="1244338"/>
                </a:cubicBezTo>
                <a:cubicBezTo>
                  <a:pt x="845270" y="1256907"/>
                  <a:pt x="849254" y="1274146"/>
                  <a:pt x="838985" y="1282046"/>
                </a:cubicBezTo>
                <a:cubicBezTo>
                  <a:pt x="805570" y="1307750"/>
                  <a:pt x="725864" y="1338606"/>
                  <a:pt x="725864" y="1338606"/>
                </a:cubicBezTo>
                <a:cubicBezTo>
                  <a:pt x="687371" y="1334329"/>
                  <a:pt x="575172" y="1348170"/>
                  <a:pt x="527901" y="1300899"/>
                </a:cubicBezTo>
                <a:cubicBezTo>
                  <a:pt x="519890" y="1292888"/>
                  <a:pt x="515332" y="1282046"/>
                  <a:pt x="509047" y="1272619"/>
                </a:cubicBezTo>
                <a:cubicBezTo>
                  <a:pt x="505905" y="1282046"/>
                  <a:pt x="506646" y="1293873"/>
                  <a:pt x="499620" y="1300899"/>
                </a:cubicBezTo>
                <a:cubicBezTo>
                  <a:pt x="489683" y="1310836"/>
                  <a:pt x="475966" y="1319753"/>
                  <a:pt x="461913" y="1319753"/>
                </a:cubicBezTo>
                <a:cubicBezTo>
                  <a:pt x="348617" y="1319753"/>
                  <a:pt x="235670" y="1307184"/>
                  <a:pt x="122548" y="1300899"/>
                </a:cubicBezTo>
                <a:cubicBezTo>
                  <a:pt x="106837" y="1297757"/>
                  <a:pt x="90056" y="1297979"/>
                  <a:pt x="75414" y="1291472"/>
                </a:cubicBezTo>
                <a:cubicBezTo>
                  <a:pt x="61057" y="1285091"/>
                  <a:pt x="47932" y="1275121"/>
                  <a:pt x="37707" y="1263192"/>
                </a:cubicBezTo>
                <a:cubicBezTo>
                  <a:pt x="28562" y="1252522"/>
                  <a:pt x="23787" y="1238643"/>
                  <a:pt x="18853" y="1225485"/>
                </a:cubicBezTo>
                <a:cubicBezTo>
                  <a:pt x="13145" y="1210265"/>
                  <a:pt x="2561" y="1153449"/>
                  <a:pt x="0" y="1140643"/>
                </a:cubicBezTo>
                <a:cubicBezTo>
                  <a:pt x="9427" y="1096651"/>
                  <a:pt x="7230" y="1048430"/>
                  <a:pt x="28280" y="1008668"/>
                </a:cubicBezTo>
                <a:cubicBezTo>
                  <a:pt x="59314" y="950049"/>
                  <a:pt x="217477" y="998072"/>
                  <a:pt x="226243" y="999241"/>
                </a:cubicBezTo>
                <a:cubicBezTo>
                  <a:pt x="265134" y="1057578"/>
                  <a:pt x="230310" y="1018692"/>
                  <a:pt x="254523" y="952107"/>
                </a:cubicBezTo>
                <a:cubicBezTo>
                  <a:pt x="259079" y="939578"/>
                  <a:pt x="270880" y="929789"/>
                  <a:pt x="282804" y="923827"/>
                </a:cubicBezTo>
                <a:cubicBezTo>
                  <a:pt x="303265" y="913597"/>
                  <a:pt x="326460" y="909935"/>
                  <a:pt x="348791" y="904973"/>
                </a:cubicBezTo>
                <a:cubicBezTo>
                  <a:pt x="410417" y="891278"/>
                  <a:pt x="458141" y="885312"/>
                  <a:pt x="518474" y="876693"/>
                </a:cubicBezTo>
                <a:cubicBezTo>
                  <a:pt x="578177" y="882978"/>
                  <a:pt x="638716" y="883774"/>
                  <a:pt x="697583" y="895547"/>
                </a:cubicBezTo>
                <a:cubicBezTo>
                  <a:pt x="718253" y="899681"/>
                  <a:pt x="738140" y="910109"/>
                  <a:pt x="754144" y="923827"/>
                </a:cubicBezTo>
                <a:cubicBezTo>
                  <a:pt x="761689" y="930294"/>
                  <a:pt x="770597" y="959133"/>
                  <a:pt x="763571" y="952107"/>
                </a:cubicBezTo>
                <a:cubicBezTo>
                  <a:pt x="753634" y="942170"/>
                  <a:pt x="751002" y="926969"/>
                  <a:pt x="744717" y="914400"/>
                </a:cubicBezTo>
                <a:cubicBezTo>
                  <a:pt x="747859" y="895546"/>
                  <a:pt x="748100" y="875972"/>
                  <a:pt x="754144" y="857839"/>
                </a:cubicBezTo>
                <a:cubicBezTo>
                  <a:pt x="760195" y="839685"/>
                  <a:pt x="782659" y="816291"/>
                  <a:pt x="801278" y="810705"/>
                </a:cubicBezTo>
                <a:cubicBezTo>
                  <a:pt x="822560" y="804320"/>
                  <a:pt x="845270" y="804421"/>
                  <a:pt x="867266" y="801279"/>
                </a:cubicBezTo>
                <a:cubicBezTo>
                  <a:pt x="923357" y="809291"/>
                  <a:pt x="939537" y="798135"/>
                  <a:pt x="970960" y="848413"/>
                </a:cubicBezTo>
                <a:cubicBezTo>
                  <a:pt x="977827" y="859400"/>
                  <a:pt x="977245" y="873551"/>
                  <a:pt x="980387" y="886120"/>
                </a:cubicBezTo>
                <a:cubicBezTo>
                  <a:pt x="989814" y="873551"/>
                  <a:pt x="996844" y="858759"/>
                  <a:pt x="1008668" y="848413"/>
                </a:cubicBezTo>
                <a:cubicBezTo>
                  <a:pt x="1047531" y="814408"/>
                  <a:pt x="1063455" y="818857"/>
                  <a:pt x="1112363" y="810705"/>
                </a:cubicBezTo>
                <a:cubicBezTo>
                  <a:pt x="1179681" y="814912"/>
                  <a:pt x="1245345" y="799305"/>
                  <a:pt x="1300899" y="838986"/>
                </a:cubicBezTo>
                <a:cubicBezTo>
                  <a:pt x="1311747" y="846735"/>
                  <a:pt x="1319752" y="857839"/>
                  <a:pt x="1329179" y="867266"/>
                </a:cubicBezTo>
                <a:cubicBezTo>
                  <a:pt x="1326037" y="857839"/>
                  <a:pt x="1317342" y="848626"/>
                  <a:pt x="1319752" y="838986"/>
                </a:cubicBezTo>
                <a:cubicBezTo>
                  <a:pt x="1331141" y="793429"/>
                  <a:pt x="1354662" y="783799"/>
                  <a:pt x="1395167" y="772998"/>
                </a:cubicBezTo>
                <a:cubicBezTo>
                  <a:pt x="1474798" y="751763"/>
                  <a:pt x="1510236" y="752254"/>
                  <a:pt x="1593130" y="744718"/>
                </a:cubicBezTo>
                <a:cubicBezTo>
                  <a:pt x="1624553" y="747860"/>
                  <a:pt x="1663421" y="774697"/>
                  <a:pt x="1687398" y="754145"/>
                </a:cubicBezTo>
                <a:cubicBezTo>
                  <a:pt x="1719848" y="726330"/>
                  <a:pt x="1705991" y="669824"/>
                  <a:pt x="1725105" y="631596"/>
                </a:cubicBezTo>
                <a:cubicBezTo>
                  <a:pt x="1729549" y="622708"/>
                  <a:pt x="1743685" y="624325"/>
                  <a:pt x="1753385" y="622169"/>
                </a:cubicBezTo>
                <a:cubicBezTo>
                  <a:pt x="1772044" y="618023"/>
                  <a:pt x="1791092" y="615884"/>
                  <a:pt x="1809946" y="612742"/>
                </a:cubicBezTo>
                <a:cubicBezTo>
                  <a:pt x="1828800" y="615884"/>
                  <a:pt x="1851582" y="634109"/>
                  <a:pt x="1866507" y="622169"/>
                </a:cubicBezTo>
                <a:cubicBezTo>
                  <a:pt x="1879018" y="612160"/>
                  <a:pt x="1854214" y="590799"/>
                  <a:pt x="1857080" y="575035"/>
                </a:cubicBezTo>
                <a:cubicBezTo>
                  <a:pt x="1860851" y="554296"/>
                  <a:pt x="1872713" y="535337"/>
                  <a:pt x="1885360" y="518474"/>
                </a:cubicBezTo>
                <a:cubicBezTo>
                  <a:pt x="1893353" y="507817"/>
                  <a:pt x="1943175" y="484854"/>
                  <a:pt x="1951348" y="480767"/>
                </a:cubicBezTo>
                <a:cubicBezTo>
                  <a:pt x="1970202" y="490194"/>
                  <a:pt x="1986830" y="509048"/>
                  <a:pt x="2007909" y="509048"/>
                </a:cubicBezTo>
                <a:cubicBezTo>
                  <a:pt x="2017846" y="509048"/>
                  <a:pt x="1998482" y="480767"/>
                  <a:pt x="1998482" y="480767"/>
                </a:cubicBezTo>
                <a:cubicBezTo>
                  <a:pt x="2009560" y="414303"/>
                  <a:pt x="2002840" y="369400"/>
                  <a:pt x="2045616" y="320512"/>
                </a:cubicBezTo>
                <a:cubicBezTo>
                  <a:pt x="2055962" y="308688"/>
                  <a:pt x="2069682" y="300026"/>
                  <a:pt x="2083323" y="292231"/>
                </a:cubicBezTo>
                <a:cubicBezTo>
                  <a:pt x="2091951" y="287301"/>
                  <a:pt x="2102177" y="285946"/>
                  <a:pt x="2111604" y="282804"/>
                </a:cubicBezTo>
                <a:cubicBezTo>
                  <a:pt x="2114746" y="270235"/>
                  <a:pt x="2116934" y="257388"/>
                  <a:pt x="2121031" y="245097"/>
                </a:cubicBezTo>
                <a:cubicBezTo>
                  <a:pt x="2136812" y="197754"/>
                  <a:pt x="2155584" y="164462"/>
                  <a:pt x="2187018" y="122549"/>
                </a:cubicBezTo>
                <a:cubicBezTo>
                  <a:pt x="2197683" y="108329"/>
                  <a:pt x="2213621" y="98721"/>
                  <a:pt x="2224725" y="84841"/>
                </a:cubicBezTo>
                <a:cubicBezTo>
                  <a:pt x="2238880" y="67147"/>
                  <a:pt x="2248522" y="46167"/>
                  <a:pt x="2262433" y="28281"/>
                </a:cubicBezTo>
                <a:cubicBezTo>
                  <a:pt x="2270618" y="17758"/>
                  <a:pt x="2290713" y="0"/>
                  <a:pt x="2290713" y="0"/>
                </a:cubicBezTo>
              </a:path>
            </a:pathLst>
          </a:cu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모서리가 둥근 사각형 설명선 25"/>
          <p:cNvSpPr/>
          <p:nvPr/>
        </p:nvSpPr>
        <p:spPr>
          <a:xfrm>
            <a:off x="2116963" y="2111580"/>
            <a:ext cx="968241" cy="392366"/>
          </a:xfrm>
          <a:prstGeom prst="wedgeRoundRectCallout">
            <a:avLst>
              <a:gd name="adj1" fmla="val 96758"/>
              <a:gd name="adj2" fmla="val 36444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chemeClr val="tx1"/>
                </a:solidFill>
              </a:rPr>
              <a:t>Shape</a:t>
            </a:r>
            <a:r>
              <a:rPr lang="ko-KR" altLang="en-US" sz="1000" dirty="0">
                <a:solidFill>
                  <a:schemeClr val="tx1"/>
                </a:solidFill>
              </a:rPr>
              <a:t>은 </a:t>
            </a:r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ko-KR" altLang="en-US" sz="1000" dirty="0">
                <a:solidFill>
                  <a:schemeClr val="tx1"/>
                </a:solidFill>
              </a:rPr>
              <a:t>추상 클래스</a:t>
            </a:r>
          </a:p>
        </p:txBody>
      </p:sp>
    </p:spTree>
    <p:extLst>
      <p:ext uri="{BB962C8B-B14F-4D97-AF65-F5344CB8AC3E}">
        <p14:creationId xmlns:p14="http://schemas.microsoft.com/office/powerpoint/2010/main" val="38201177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9-1 </a:t>
            </a:r>
            <a:r>
              <a:rPr lang="ko-KR" altLang="en-US" dirty="0"/>
              <a:t>파생클래스에서 </a:t>
            </a:r>
            <a:r>
              <a:rPr lang="ko-KR" altLang="en-US" dirty="0" err="1"/>
              <a:t>함수를재정의하는사례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3</a:t>
            </a:fld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755575" y="5877272"/>
            <a:ext cx="3816425" cy="461665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>
            <a:spAutoFit/>
          </a:bodyPr>
          <a:lstStyle/>
          <a:p>
            <a:pPr fontAlgn="base"/>
            <a:r>
              <a:rPr lang="en-US" altLang="ko-KR" sz="1200" dirty="0"/>
              <a:t>Derived::f() called</a:t>
            </a:r>
          </a:p>
          <a:p>
            <a:pPr fontAlgn="base"/>
            <a:r>
              <a:rPr lang="en-US" altLang="ko-KR" sz="1200" dirty="0"/>
              <a:t>Base::f() called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755576" y="1383678"/>
            <a:ext cx="3816424" cy="433965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fontAlgn="base" latinLnBrk="0"/>
            <a:r>
              <a:rPr lang="en-US" altLang="ko-KR" sz="1200" dirty="0"/>
              <a:t>#include &lt;</a:t>
            </a:r>
            <a:r>
              <a:rPr lang="en-US" altLang="ko-KR" sz="1200" dirty="0" err="1"/>
              <a:t>iostream</a:t>
            </a:r>
            <a:r>
              <a:rPr lang="en-US" altLang="ko-KR" sz="1200" dirty="0"/>
              <a:t>&gt;</a:t>
            </a:r>
          </a:p>
          <a:p>
            <a:pPr fontAlgn="base" latinLnBrk="0"/>
            <a:r>
              <a:rPr lang="en-US" altLang="ko-KR" sz="1200" dirty="0"/>
              <a:t>using namespace </a:t>
            </a:r>
            <a:r>
              <a:rPr lang="en-US" altLang="ko-KR" sz="1200" dirty="0" err="1"/>
              <a:t>std</a:t>
            </a:r>
            <a:r>
              <a:rPr lang="en-US" altLang="ko-KR" sz="1200" dirty="0"/>
              <a:t>;</a:t>
            </a:r>
          </a:p>
          <a:p>
            <a:pPr defTabSz="180000" fontAlgn="base" latinLnBrk="0"/>
            <a:endParaRPr lang="en-US" altLang="ko-KR" sz="1200" dirty="0"/>
          </a:p>
          <a:p>
            <a:pPr defTabSz="180000" fontAlgn="base" latinLnBrk="0"/>
            <a:r>
              <a:rPr lang="en-US" altLang="ko-KR" sz="1200" b="1" dirty="0">
                <a:solidFill>
                  <a:srgbClr val="FF0000"/>
                </a:solidFill>
              </a:rPr>
              <a:t>class Base </a:t>
            </a:r>
            <a:r>
              <a:rPr lang="en-US" altLang="ko-KR" sz="1200" dirty="0"/>
              <a:t>{</a:t>
            </a:r>
          </a:p>
          <a:p>
            <a:pPr defTabSz="180000" fontAlgn="base" latinLnBrk="0"/>
            <a:r>
              <a:rPr lang="en-US" altLang="ko-KR" sz="1200" dirty="0"/>
              <a:t>public:</a:t>
            </a:r>
          </a:p>
          <a:p>
            <a:pPr defTabSz="180000" fontAlgn="base" latinLnBrk="0"/>
            <a:r>
              <a:rPr lang="en-US" altLang="ko-KR" sz="1200" dirty="0"/>
              <a:t>	</a:t>
            </a:r>
            <a:r>
              <a:rPr lang="en-US" altLang="ko-KR" sz="1200" b="1" dirty="0"/>
              <a:t>void f()</a:t>
            </a:r>
            <a:r>
              <a:rPr lang="en-US" altLang="ko-KR" sz="1200" dirty="0"/>
              <a:t> { </a:t>
            </a:r>
            <a:r>
              <a:rPr lang="en-US" altLang="ko-KR" sz="1200" dirty="0" err="1"/>
              <a:t>cout</a:t>
            </a:r>
            <a:r>
              <a:rPr lang="en-US" altLang="ko-KR" sz="1200" dirty="0"/>
              <a:t> &lt;&lt; "Base::f() called" &lt;&lt; </a:t>
            </a:r>
            <a:r>
              <a:rPr lang="en-US" altLang="ko-KR" sz="1200" dirty="0" err="1"/>
              <a:t>endl</a:t>
            </a:r>
            <a:r>
              <a:rPr lang="en-US" altLang="ko-KR" sz="1200" dirty="0"/>
              <a:t>; }</a:t>
            </a:r>
          </a:p>
          <a:p>
            <a:pPr defTabSz="180000" fontAlgn="base" latinLnBrk="0"/>
            <a:r>
              <a:rPr lang="en-US" altLang="ko-KR" sz="1200" dirty="0"/>
              <a:t>};</a:t>
            </a:r>
          </a:p>
          <a:p>
            <a:pPr defTabSz="180000" fontAlgn="base" latinLnBrk="0"/>
            <a:endParaRPr lang="en-US" altLang="ko-KR" sz="1200" dirty="0"/>
          </a:p>
          <a:p>
            <a:pPr defTabSz="180000" fontAlgn="base" latinLnBrk="0"/>
            <a:r>
              <a:rPr lang="en-US" altLang="ko-KR" sz="1200" b="1" dirty="0">
                <a:solidFill>
                  <a:srgbClr val="FF0000"/>
                </a:solidFill>
              </a:rPr>
              <a:t>class Derived : public Base </a:t>
            </a:r>
            <a:r>
              <a:rPr lang="en-US" altLang="ko-KR" sz="1200" dirty="0"/>
              <a:t>{</a:t>
            </a:r>
          </a:p>
          <a:p>
            <a:pPr defTabSz="180000" fontAlgn="base" latinLnBrk="0"/>
            <a:r>
              <a:rPr lang="en-US" altLang="ko-KR" sz="1200" dirty="0"/>
              <a:t>public:</a:t>
            </a:r>
          </a:p>
          <a:p>
            <a:pPr defTabSz="180000" fontAlgn="base" latinLnBrk="0"/>
            <a:r>
              <a:rPr lang="en-US" altLang="ko-KR" sz="1200" dirty="0"/>
              <a:t>	</a:t>
            </a:r>
            <a:r>
              <a:rPr lang="en-US" altLang="ko-KR" sz="1200" b="1" dirty="0"/>
              <a:t>void f() </a:t>
            </a:r>
            <a:r>
              <a:rPr lang="en-US" altLang="ko-KR" sz="1200" dirty="0"/>
              <a:t>{ </a:t>
            </a:r>
            <a:r>
              <a:rPr lang="en-US" altLang="ko-KR" sz="1200" dirty="0" err="1"/>
              <a:t>cout</a:t>
            </a:r>
            <a:r>
              <a:rPr lang="en-US" altLang="ko-KR" sz="1200" dirty="0"/>
              <a:t> &lt;&lt; "Derived::f() called" &lt;&lt; </a:t>
            </a:r>
            <a:r>
              <a:rPr lang="en-US" altLang="ko-KR" sz="1200" dirty="0" err="1"/>
              <a:t>endl</a:t>
            </a:r>
            <a:r>
              <a:rPr lang="en-US" altLang="ko-KR" sz="1200" dirty="0"/>
              <a:t>; }</a:t>
            </a:r>
          </a:p>
          <a:p>
            <a:pPr defTabSz="180000" fontAlgn="base" latinLnBrk="0"/>
            <a:r>
              <a:rPr lang="en-US" altLang="ko-KR" sz="1200" dirty="0"/>
              <a:t>};</a:t>
            </a:r>
          </a:p>
          <a:p>
            <a:pPr defTabSz="180000" fontAlgn="base" latinLnBrk="0"/>
            <a:endParaRPr lang="en-US" altLang="ko-KR" sz="1200" dirty="0"/>
          </a:p>
          <a:p>
            <a:pPr defTabSz="180000" fontAlgn="base" latinLnBrk="0"/>
            <a:r>
              <a:rPr lang="en-US" altLang="ko-KR" sz="1200" dirty="0"/>
              <a:t>void main() {</a:t>
            </a:r>
          </a:p>
          <a:p>
            <a:pPr defTabSz="180000" fontAlgn="base" latinLnBrk="0"/>
            <a:r>
              <a:rPr lang="en-US" altLang="ko-KR" sz="1200" dirty="0"/>
              <a:t>	</a:t>
            </a:r>
            <a:r>
              <a:rPr lang="en-US" altLang="ko-KR" sz="1200" b="1" dirty="0">
                <a:solidFill>
                  <a:srgbClr val="FF0000"/>
                </a:solidFill>
              </a:rPr>
              <a:t>Derived d</a:t>
            </a:r>
            <a:r>
              <a:rPr lang="en-US" altLang="ko-KR" sz="1200" dirty="0"/>
              <a:t>, *</a:t>
            </a:r>
            <a:r>
              <a:rPr lang="en-US" altLang="ko-KR" sz="1200" dirty="0" err="1"/>
              <a:t>pDer</a:t>
            </a:r>
            <a:r>
              <a:rPr lang="en-US" altLang="ko-KR" sz="1200" dirty="0"/>
              <a:t>;</a:t>
            </a:r>
          </a:p>
          <a:p>
            <a:pPr defTabSz="180000" fontAlgn="base" latinLnBrk="0"/>
            <a:r>
              <a:rPr lang="en-US" altLang="ko-KR" sz="1200" dirty="0"/>
              <a:t>	</a:t>
            </a:r>
            <a:r>
              <a:rPr lang="en-US" altLang="ko-KR" sz="1200" dirty="0" err="1"/>
              <a:t>pDer</a:t>
            </a:r>
            <a:r>
              <a:rPr lang="en-US" altLang="ko-KR" sz="1200" dirty="0"/>
              <a:t> = &amp;d;</a:t>
            </a:r>
          </a:p>
          <a:p>
            <a:pPr defTabSz="180000" fontAlgn="base" latinLnBrk="0"/>
            <a:r>
              <a:rPr lang="en-US" altLang="ko-KR" sz="1200" dirty="0"/>
              <a:t>	</a:t>
            </a:r>
            <a:r>
              <a:rPr lang="en-US" altLang="ko-KR" sz="1200" b="1" dirty="0" err="1"/>
              <a:t>pDer</a:t>
            </a:r>
            <a:r>
              <a:rPr lang="en-US" altLang="ko-KR" sz="1200" b="1" dirty="0"/>
              <a:t>-&gt;f(); // Derived::f() </a:t>
            </a:r>
            <a:r>
              <a:rPr lang="ko-KR" altLang="en-US" sz="1200" b="1" dirty="0"/>
              <a:t>호출</a:t>
            </a:r>
            <a:endParaRPr lang="en-US" altLang="ko-KR" sz="1200" b="1" dirty="0"/>
          </a:p>
          <a:p>
            <a:pPr defTabSz="180000" fontAlgn="base" latinLnBrk="0"/>
            <a:r>
              <a:rPr lang="ko-KR" altLang="en-US" sz="1200" dirty="0"/>
              <a:t> </a:t>
            </a:r>
          </a:p>
          <a:p>
            <a:pPr defTabSz="180000" fontAlgn="base" latinLnBrk="0"/>
            <a:r>
              <a:rPr lang="ko-KR" altLang="en-US" sz="1200" dirty="0"/>
              <a:t>	</a:t>
            </a:r>
            <a:r>
              <a:rPr lang="en-US" altLang="ko-KR" sz="1200" dirty="0"/>
              <a:t>Base* </a:t>
            </a:r>
            <a:r>
              <a:rPr lang="en-US" altLang="ko-KR" sz="1200" dirty="0" err="1"/>
              <a:t>pBase</a:t>
            </a:r>
            <a:r>
              <a:rPr lang="en-US" altLang="ko-KR" sz="1200" dirty="0"/>
              <a:t>;</a:t>
            </a:r>
          </a:p>
          <a:p>
            <a:pPr defTabSz="180000" fontAlgn="base" latinLnBrk="0"/>
            <a:r>
              <a:rPr lang="en-US" altLang="ko-KR" sz="1200" dirty="0"/>
              <a:t>	</a:t>
            </a:r>
            <a:r>
              <a:rPr lang="en-US" altLang="ko-KR" sz="1200" dirty="0" err="1"/>
              <a:t>pBase</a:t>
            </a:r>
            <a:r>
              <a:rPr lang="en-US" altLang="ko-KR" sz="1200" dirty="0"/>
              <a:t> = </a:t>
            </a:r>
            <a:r>
              <a:rPr lang="en-US" altLang="ko-KR" sz="1200" dirty="0" err="1"/>
              <a:t>pDer</a:t>
            </a:r>
            <a:r>
              <a:rPr lang="en-US" altLang="ko-KR" sz="1200" dirty="0"/>
              <a:t>; // </a:t>
            </a:r>
            <a:r>
              <a:rPr lang="ko-KR" altLang="en-US" sz="1200" dirty="0" err="1"/>
              <a:t>업캐스팅</a:t>
            </a:r>
            <a:endParaRPr lang="ko-KR" altLang="en-US" sz="1200" dirty="0"/>
          </a:p>
          <a:p>
            <a:pPr defTabSz="180000" fontAlgn="base" latinLnBrk="0"/>
            <a:r>
              <a:rPr lang="ko-KR" altLang="en-US" sz="1200" dirty="0"/>
              <a:t>	</a:t>
            </a:r>
            <a:r>
              <a:rPr lang="en-US" altLang="ko-KR" sz="1200" b="1" dirty="0" err="1"/>
              <a:t>pBase</a:t>
            </a:r>
            <a:r>
              <a:rPr lang="en-US" altLang="ko-KR" sz="1200" b="1" dirty="0"/>
              <a:t>-&gt;f(); // Base::f() </a:t>
            </a:r>
            <a:r>
              <a:rPr lang="ko-KR" altLang="en-US" sz="1200" b="1" dirty="0"/>
              <a:t>호출</a:t>
            </a:r>
          </a:p>
          <a:p>
            <a:pPr defTabSz="180000" fontAlgn="base" latinLnBrk="0"/>
            <a:r>
              <a:rPr lang="en-US" altLang="ko-KR" sz="1200" dirty="0"/>
              <a:t>}</a:t>
            </a:r>
            <a:endParaRPr lang="ko-KR" altLang="en-US" sz="1200" dirty="0"/>
          </a:p>
          <a:p>
            <a:pPr defTabSz="180000" fontAlgn="base" latinLnBrk="0"/>
            <a:endParaRPr lang="en-US" altLang="ko-KR" sz="1200" dirty="0"/>
          </a:p>
        </p:txBody>
      </p:sp>
      <p:sp>
        <p:nvSpPr>
          <p:cNvPr id="29" name="모서리가 둥근 사각형 설명선 28"/>
          <p:cNvSpPr/>
          <p:nvPr/>
        </p:nvSpPr>
        <p:spPr>
          <a:xfrm>
            <a:off x="133605" y="3088797"/>
            <a:ext cx="601686" cy="444393"/>
          </a:xfrm>
          <a:prstGeom prst="wedgeRoundRectCallout">
            <a:avLst>
              <a:gd name="adj1" fmla="val 98764"/>
              <a:gd name="adj2" fmla="val 991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>
                <a:solidFill>
                  <a:schemeClr val="tx1"/>
                </a:solidFill>
              </a:rPr>
              <a:t>함수 </a:t>
            </a:r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ko-KR" altLang="en-US" sz="1000" dirty="0">
                <a:solidFill>
                  <a:schemeClr val="tx1"/>
                </a:solidFill>
              </a:rPr>
              <a:t>중복</a:t>
            </a:r>
          </a:p>
        </p:txBody>
      </p:sp>
      <p:sp>
        <p:nvSpPr>
          <p:cNvPr id="8" name="양쪽 모서리가 둥근 사각형 7"/>
          <p:cNvSpPr/>
          <p:nvPr/>
        </p:nvSpPr>
        <p:spPr>
          <a:xfrm rot="10800000">
            <a:off x="7105633" y="2320360"/>
            <a:ext cx="864615" cy="451834"/>
          </a:xfrm>
          <a:prstGeom prst="round2SameRect">
            <a:avLst/>
          </a:prstGeom>
          <a:solidFill>
            <a:schemeClr val="accent1">
              <a:lumMod val="40000"/>
              <a:lumOff val="60000"/>
            </a:schemeClr>
          </a:solidFill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80000"/>
            <a:endParaRPr lang="ko-KR" altLang="en-US" sz="1400"/>
          </a:p>
        </p:txBody>
      </p:sp>
      <p:sp>
        <p:nvSpPr>
          <p:cNvPr id="9" name="양쪽 모서리가 둥근 사각형 8"/>
          <p:cNvSpPr/>
          <p:nvPr/>
        </p:nvSpPr>
        <p:spPr>
          <a:xfrm>
            <a:off x="7105535" y="1840130"/>
            <a:ext cx="865569" cy="480231"/>
          </a:xfrm>
          <a:prstGeom prst="round2Same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10" name="TextBox 9"/>
          <p:cNvSpPr txBox="1"/>
          <p:nvPr/>
        </p:nvSpPr>
        <p:spPr>
          <a:xfrm>
            <a:off x="7127285" y="1926355"/>
            <a:ext cx="717394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200" dirty="0"/>
              <a:t>void f()</a:t>
            </a:r>
            <a:endParaRPr lang="ko-KR" altLang="en-US" sz="1200" dirty="0"/>
          </a:p>
        </p:txBody>
      </p:sp>
      <p:sp>
        <p:nvSpPr>
          <p:cNvPr id="11" name="오른쪽 중괄호 10"/>
          <p:cNvSpPr/>
          <p:nvPr/>
        </p:nvSpPr>
        <p:spPr>
          <a:xfrm>
            <a:off x="7960815" y="1857305"/>
            <a:ext cx="288032" cy="459577"/>
          </a:xfrm>
          <a:prstGeom prst="rightBrace">
            <a:avLst>
              <a:gd name="adj1" fmla="val 3184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176839" y="1967551"/>
            <a:ext cx="75373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Base</a:t>
            </a:r>
            <a:r>
              <a:rPr lang="ko-KR" altLang="en-US" sz="1000" dirty="0"/>
              <a:t> 멤버</a:t>
            </a:r>
          </a:p>
        </p:txBody>
      </p:sp>
      <p:sp>
        <p:nvSpPr>
          <p:cNvPr id="13" name="오른쪽 중괄호 12"/>
          <p:cNvSpPr/>
          <p:nvPr/>
        </p:nvSpPr>
        <p:spPr>
          <a:xfrm>
            <a:off x="7960815" y="2316882"/>
            <a:ext cx="288032" cy="451834"/>
          </a:xfrm>
          <a:prstGeom prst="rightBrace">
            <a:avLst>
              <a:gd name="adj1" fmla="val 3184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176839" y="2423166"/>
            <a:ext cx="93166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Derived</a:t>
            </a:r>
            <a:r>
              <a:rPr lang="ko-KR" altLang="en-US" sz="1000" dirty="0"/>
              <a:t> 멤버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5652120" y="1815063"/>
            <a:ext cx="5966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 err="1"/>
              <a:t>pBase</a:t>
            </a:r>
            <a:endParaRPr lang="ko-KR" altLang="en-US" sz="1200" dirty="0"/>
          </a:p>
        </p:txBody>
      </p:sp>
      <p:sp>
        <p:nvSpPr>
          <p:cNvPr id="16" name="직사각형 15"/>
          <p:cNvSpPr/>
          <p:nvPr/>
        </p:nvSpPr>
        <p:spPr>
          <a:xfrm>
            <a:off x="6240430" y="1860939"/>
            <a:ext cx="358942" cy="216024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sym typeface="Wingdings"/>
              </a:rPr>
              <a:t>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5659822" y="2092062"/>
            <a:ext cx="52450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 err="1"/>
              <a:t>pDer</a:t>
            </a:r>
            <a:endParaRPr lang="ko-KR" altLang="en-US" sz="1200" dirty="0"/>
          </a:p>
        </p:txBody>
      </p:sp>
      <p:sp>
        <p:nvSpPr>
          <p:cNvPr id="18" name="직사각형 17"/>
          <p:cNvSpPr/>
          <p:nvPr/>
        </p:nvSpPr>
        <p:spPr>
          <a:xfrm>
            <a:off x="6240430" y="2137938"/>
            <a:ext cx="358942" cy="216024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sym typeface="Wingdings"/>
              </a:rPr>
              <a:t>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167528" y="2423188"/>
            <a:ext cx="792086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200" dirty="0"/>
              <a:t>void f()</a:t>
            </a:r>
            <a:endParaRPr lang="ko-KR" altLang="en-US" sz="1200" dirty="0"/>
          </a:p>
        </p:txBody>
      </p:sp>
      <p:sp>
        <p:nvSpPr>
          <p:cNvPr id="20" name="TextBox 19"/>
          <p:cNvSpPr txBox="1"/>
          <p:nvPr/>
        </p:nvSpPr>
        <p:spPr>
          <a:xfrm>
            <a:off x="7281704" y="1566933"/>
            <a:ext cx="562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객체 </a:t>
            </a:r>
            <a:r>
              <a:rPr lang="en-US" altLang="ko-KR" sz="1000" dirty="0"/>
              <a:t>d</a:t>
            </a:r>
            <a:endParaRPr lang="ko-KR" altLang="en-US" sz="1000" dirty="0"/>
          </a:p>
        </p:txBody>
      </p:sp>
      <p:sp>
        <p:nvSpPr>
          <p:cNvPr id="21" name="자유형 20"/>
          <p:cNvSpPr/>
          <p:nvPr/>
        </p:nvSpPr>
        <p:spPr>
          <a:xfrm>
            <a:off x="6456291" y="1968630"/>
            <a:ext cx="646545" cy="0"/>
          </a:xfrm>
          <a:custGeom>
            <a:avLst/>
            <a:gdLst>
              <a:gd name="connsiteX0" fmla="*/ 0 w 646545"/>
              <a:gd name="connsiteY0" fmla="*/ 0 h 0"/>
              <a:gd name="connsiteX1" fmla="*/ 646545 w 646545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46545">
                <a:moveTo>
                  <a:pt x="0" y="0"/>
                </a:moveTo>
                <a:lnTo>
                  <a:pt x="646545" y="0"/>
                </a:lnTo>
              </a:path>
            </a:pathLst>
          </a:custGeom>
          <a:noFill/>
          <a:ln w="127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화살표 연결선 21"/>
          <p:cNvCxnSpPr/>
          <p:nvPr/>
        </p:nvCxnSpPr>
        <p:spPr>
          <a:xfrm flipV="1">
            <a:off x="6456291" y="1967552"/>
            <a:ext cx="662077" cy="278398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양쪽 모서리가 둥근 사각형 22"/>
          <p:cNvSpPr/>
          <p:nvPr/>
        </p:nvSpPr>
        <p:spPr>
          <a:xfrm rot="10800000">
            <a:off x="7119635" y="4013420"/>
            <a:ext cx="864615" cy="451834"/>
          </a:xfrm>
          <a:prstGeom prst="round2SameRect">
            <a:avLst/>
          </a:prstGeom>
          <a:solidFill>
            <a:schemeClr val="accent1">
              <a:lumMod val="40000"/>
              <a:lumOff val="60000"/>
            </a:schemeClr>
          </a:solidFill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80000"/>
            <a:endParaRPr lang="ko-KR" altLang="en-US" sz="1400"/>
          </a:p>
        </p:txBody>
      </p:sp>
      <p:sp>
        <p:nvSpPr>
          <p:cNvPr id="24" name="양쪽 모서리가 둥근 사각형 23"/>
          <p:cNvSpPr/>
          <p:nvPr/>
        </p:nvSpPr>
        <p:spPr>
          <a:xfrm>
            <a:off x="7119537" y="3533190"/>
            <a:ext cx="865569" cy="480231"/>
          </a:xfrm>
          <a:prstGeom prst="round2Same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25" name="TextBox 24"/>
          <p:cNvSpPr txBox="1"/>
          <p:nvPr/>
        </p:nvSpPr>
        <p:spPr>
          <a:xfrm>
            <a:off x="7141287" y="3619415"/>
            <a:ext cx="717394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200" dirty="0"/>
              <a:t>void f()</a:t>
            </a:r>
            <a:endParaRPr lang="ko-KR" altLang="en-US" sz="1200" dirty="0"/>
          </a:p>
        </p:txBody>
      </p:sp>
      <p:sp>
        <p:nvSpPr>
          <p:cNvPr id="28" name="TextBox 27"/>
          <p:cNvSpPr txBox="1"/>
          <p:nvPr/>
        </p:nvSpPr>
        <p:spPr>
          <a:xfrm>
            <a:off x="7181530" y="4116248"/>
            <a:ext cx="792086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200" dirty="0"/>
              <a:t>void f()</a:t>
            </a:r>
            <a:endParaRPr lang="ko-KR" altLang="en-US" sz="1200" dirty="0"/>
          </a:p>
        </p:txBody>
      </p:sp>
      <p:sp>
        <p:nvSpPr>
          <p:cNvPr id="30" name="TextBox 29"/>
          <p:cNvSpPr txBox="1"/>
          <p:nvPr/>
        </p:nvSpPr>
        <p:spPr>
          <a:xfrm>
            <a:off x="7295706" y="3259993"/>
            <a:ext cx="562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객체 </a:t>
            </a:r>
            <a:r>
              <a:rPr lang="en-US" altLang="ko-KR" sz="1000" dirty="0"/>
              <a:t>d</a:t>
            </a:r>
            <a:endParaRPr lang="ko-KR" altLang="en-US" sz="1000" dirty="0"/>
          </a:p>
        </p:txBody>
      </p:sp>
      <p:sp>
        <p:nvSpPr>
          <p:cNvPr id="32" name="직사각형 31"/>
          <p:cNvSpPr/>
          <p:nvPr/>
        </p:nvSpPr>
        <p:spPr>
          <a:xfrm>
            <a:off x="4728343" y="3911167"/>
            <a:ext cx="913199" cy="27699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pPr defTabSz="180000"/>
            <a:r>
              <a:rPr lang="en-US" altLang="ko-KR" sz="1200" dirty="0" err="1"/>
              <a:t>pDer</a:t>
            </a:r>
            <a:r>
              <a:rPr lang="en-US" altLang="ko-KR" sz="1200" dirty="0"/>
              <a:t>-&gt;f(); </a:t>
            </a:r>
            <a:endParaRPr lang="ko-KR" altLang="en-US" sz="1200" dirty="0"/>
          </a:p>
        </p:txBody>
      </p:sp>
      <p:sp>
        <p:nvSpPr>
          <p:cNvPr id="33" name="자유형 32"/>
          <p:cNvSpPr/>
          <p:nvPr/>
        </p:nvSpPr>
        <p:spPr>
          <a:xfrm>
            <a:off x="5475877" y="4049667"/>
            <a:ext cx="1785673" cy="245456"/>
          </a:xfrm>
          <a:custGeom>
            <a:avLst/>
            <a:gdLst>
              <a:gd name="connsiteX0" fmla="*/ 0 w 2697018"/>
              <a:gd name="connsiteY0" fmla="*/ 23366 h 213913"/>
              <a:gd name="connsiteX1" fmla="*/ 1200727 w 2697018"/>
              <a:gd name="connsiteY1" fmla="*/ 14130 h 213913"/>
              <a:gd name="connsiteX2" fmla="*/ 2225963 w 2697018"/>
              <a:gd name="connsiteY2" fmla="*/ 189621 h 213913"/>
              <a:gd name="connsiteX3" fmla="*/ 2697018 w 2697018"/>
              <a:gd name="connsiteY3" fmla="*/ 208093 h 213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97018" h="213913">
                <a:moveTo>
                  <a:pt x="0" y="23366"/>
                </a:moveTo>
                <a:cubicBezTo>
                  <a:pt x="414866" y="4893"/>
                  <a:pt x="829733" y="-13579"/>
                  <a:pt x="1200727" y="14130"/>
                </a:cubicBezTo>
                <a:cubicBezTo>
                  <a:pt x="1571721" y="41839"/>
                  <a:pt x="1976581" y="157294"/>
                  <a:pt x="2225963" y="189621"/>
                </a:cubicBezTo>
                <a:cubicBezTo>
                  <a:pt x="2475345" y="221948"/>
                  <a:pt x="2586181" y="215020"/>
                  <a:pt x="2697018" y="208093"/>
                </a:cubicBezTo>
              </a:path>
            </a:pathLst>
          </a:custGeom>
          <a:noFill/>
          <a:ln w="12700">
            <a:solidFill>
              <a:srgbClr val="FF0000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양쪽 모서리가 둥근 사각형 33"/>
          <p:cNvSpPr/>
          <p:nvPr/>
        </p:nvSpPr>
        <p:spPr>
          <a:xfrm rot="10800000">
            <a:off x="7119635" y="5563909"/>
            <a:ext cx="864615" cy="451834"/>
          </a:xfrm>
          <a:prstGeom prst="round2SameRect">
            <a:avLst/>
          </a:prstGeom>
          <a:solidFill>
            <a:schemeClr val="accent1">
              <a:lumMod val="40000"/>
              <a:lumOff val="60000"/>
            </a:schemeClr>
          </a:solidFill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80000"/>
            <a:endParaRPr lang="ko-KR" altLang="en-US" sz="1400"/>
          </a:p>
        </p:txBody>
      </p:sp>
      <p:sp>
        <p:nvSpPr>
          <p:cNvPr id="35" name="양쪽 모서리가 둥근 사각형 34"/>
          <p:cNvSpPr/>
          <p:nvPr/>
        </p:nvSpPr>
        <p:spPr>
          <a:xfrm>
            <a:off x="7119537" y="5083679"/>
            <a:ext cx="865569" cy="480231"/>
          </a:xfrm>
          <a:prstGeom prst="round2Same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36" name="TextBox 35"/>
          <p:cNvSpPr txBox="1"/>
          <p:nvPr/>
        </p:nvSpPr>
        <p:spPr>
          <a:xfrm>
            <a:off x="7141287" y="5169904"/>
            <a:ext cx="717394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200" dirty="0"/>
              <a:t>void f()</a:t>
            </a:r>
            <a:endParaRPr lang="ko-KR" altLang="en-US" sz="1200" dirty="0"/>
          </a:p>
        </p:txBody>
      </p:sp>
      <p:sp>
        <p:nvSpPr>
          <p:cNvPr id="39" name="TextBox 38"/>
          <p:cNvSpPr txBox="1"/>
          <p:nvPr/>
        </p:nvSpPr>
        <p:spPr>
          <a:xfrm>
            <a:off x="7181530" y="5666737"/>
            <a:ext cx="792086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200" dirty="0"/>
              <a:t>void f()</a:t>
            </a:r>
            <a:endParaRPr lang="ko-KR" altLang="en-US" sz="1200" dirty="0"/>
          </a:p>
        </p:txBody>
      </p:sp>
      <p:sp>
        <p:nvSpPr>
          <p:cNvPr id="40" name="TextBox 39"/>
          <p:cNvSpPr txBox="1"/>
          <p:nvPr/>
        </p:nvSpPr>
        <p:spPr>
          <a:xfrm>
            <a:off x="7295706" y="4810482"/>
            <a:ext cx="562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객체 </a:t>
            </a:r>
            <a:r>
              <a:rPr lang="en-US" altLang="ko-KR" sz="1000" dirty="0"/>
              <a:t>d</a:t>
            </a:r>
            <a:endParaRPr lang="ko-KR" altLang="en-US" sz="1000" dirty="0"/>
          </a:p>
        </p:txBody>
      </p:sp>
      <p:sp>
        <p:nvSpPr>
          <p:cNvPr id="42" name="직사각형 41"/>
          <p:cNvSpPr/>
          <p:nvPr/>
        </p:nvSpPr>
        <p:spPr>
          <a:xfrm>
            <a:off x="4728343" y="5461656"/>
            <a:ext cx="995785" cy="27699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pPr defTabSz="180000"/>
            <a:r>
              <a:rPr lang="en-US" altLang="ko-KR" sz="1200" dirty="0" err="1"/>
              <a:t>pBase</a:t>
            </a:r>
            <a:r>
              <a:rPr lang="en-US" altLang="ko-KR" sz="1200" dirty="0"/>
              <a:t>-&gt;f(); </a:t>
            </a:r>
            <a:endParaRPr lang="ko-KR" altLang="en-US" sz="1200" dirty="0"/>
          </a:p>
        </p:txBody>
      </p:sp>
      <p:sp>
        <p:nvSpPr>
          <p:cNvPr id="43" name="자유형 42"/>
          <p:cNvSpPr/>
          <p:nvPr/>
        </p:nvSpPr>
        <p:spPr>
          <a:xfrm flipV="1">
            <a:off x="5475877" y="5308402"/>
            <a:ext cx="1785673" cy="291753"/>
          </a:xfrm>
          <a:custGeom>
            <a:avLst/>
            <a:gdLst>
              <a:gd name="connsiteX0" fmla="*/ 0 w 2697018"/>
              <a:gd name="connsiteY0" fmla="*/ 23366 h 213913"/>
              <a:gd name="connsiteX1" fmla="*/ 1200727 w 2697018"/>
              <a:gd name="connsiteY1" fmla="*/ 14130 h 213913"/>
              <a:gd name="connsiteX2" fmla="*/ 2225963 w 2697018"/>
              <a:gd name="connsiteY2" fmla="*/ 189621 h 213913"/>
              <a:gd name="connsiteX3" fmla="*/ 2697018 w 2697018"/>
              <a:gd name="connsiteY3" fmla="*/ 208093 h 213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97018" h="213913">
                <a:moveTo>
                  <a:pt x="0" y="23366"/>
                </a:moveTo>
                <a:cubicBezTo>
                  <a:pt x="414866" y="4893"/>
                  <a:pt x="829733" y="-13579"/>
                  <a:pt x="1200727" y="14130"/>
                </a:cubicBezTo>
                <a:cubicBezTo>
                  <a:pt x="1571721" y="41839"/>
                  <a:pt x="1976581" y="157294"/>
                  <a:pt x="2225963" y="189621"/>
                </a:cubicBezTo>
                <a:cubicBezTo>
                  <a:pt x="2475345" y="221948"/>
                  <a:pt x="2586181" y="215020"/>
                  <a:pt x="2697018" y="208093"/>
                </a:cubicBezTo>
              </a:path>
            </a:pathLst>
          </a:custGeom>
          <a:noFill/>
          <a:ln w="12700">
            <a:solidFill>
              <a:srgbClr val="FF0000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/>
          <p:cNvSpPr/>
          <p:nvPr/>
        </p:nvSpPr>
        <p:spPr>
          <a:xfrm>
            <a:off x="4733279" y="2043362"/>
            <a:ext cx="900246" cy="27699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pPr defTabSz="180000"/>
            <a:r>
              <a:rPr lang="en-US" altLang="ko-KR" sz="1200" dirty="0"/>
              <a:t>Derived d;</a:t>
            </a:r>
            <a:endParaRPr lang="ko-KR" altLang="en-US" sz="1200" dirty="0"/>
          </a:p>
        </p:txBody>
      </p:sp>
      <p:sp>
        <p:nvSpPr>
          <p:cNvPr id="45" name="모서리가 둥근 사각형 설명선 44"/>
          <p:cNvSpPr/>
          <p:nvPr/>
        </p:nvSpPr>
        <p:spPr>
          <a:xfrm>
            <a:off x="8036697" y="4121207"/>
            <a:ext cx="542230" cy="302091"/>
          </a:xfrm>
          <a:prstGeom prst="wedgeRoundRectCallout">
            <a:avLst>
              <a:gd name="adj1" fmla="val -89698"/>
              <a:gd name="adj2" fmla="val -632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>
                <a:solidFill>
                  <a:schemeClr val="tx1"/>
                </a:solidFill>
              </a:rPr>
              <a:t>실행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46" name="모서리가 둥근 사각형 설명선 45"/>
          <p:cNvSpPr/>
          <p:nvPr/>
        </p:nvSpPr>
        <p:spPr>
          <a:xfrm>
            <a:off x="8039371" y="5169466"/>
            <a:ext cx="542230" cy="302091"/>
          </a:xfrm>
          <a:prstGeom prst="wedgeRoundRectCallout">
            <a:avLst>
              <a:gd name="adj1" fmla="val -89698"/>
              <a:gd name="adj2" fmla="val -632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>
                <a:solidFill>
                  <a:schemeClr val="tx1"/>
                </a:solidFill>
              </a:rPr>
              <a:t>실행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34789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 </a:t>
            </a:r>
            <a:r>
              <a:rPr lang="en-US" altLang="ko-KR" dirty="0"/>
              <a:t>9-6(</a:t>
            </a:r>
            <a:r>
              <a:rPr lang="ko-KR" altLang="en-US" dirty="0"/>
              <a:t>실습</a:t>
            </a:r>
            <a:r>
              <a:rPr lang="en-US" altLang="ko-KR" dirty="0"/>
              <a:t>) </a:t>
            </a:r>
            <a:r>
              <a:rPr lang="ko-KR" altLang="en-US" dirty="0"/>
              <a:t>추상 클래스 구현 연습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30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611560" y="3201904"/>
            <a:ext cx="4320480" cy="323165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#include &lt;</a:t>
            </a:r>
            <a:r>
              <a:rPr lang="en-US" altLang="ko-KR" sz="1200" dirty="0" err="1"/>
              <a:t>iostream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using namespace </a:t>
            </a:r>
            <a:r>
              <a:rPr lang="en-US" altLang="ko-KR" sz="1200" dirty="0" err="1"/>
              <a:t>std</a:t>
            </a:r>
            <a:r>
              <a:rPr lang="en-US" altLang="ko-KR" sz="1200" dirty="0"/>
              <a:t>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>
                <a:solidFill>
                  <a:srgbClr val="0070C0"/>
                </a:solidFill>
              </a:rPr>
              <a:t>// </a:t>
            </a:r>
            <a:r>
              <a:rPr lang="ko-KR" altLang="en-US" sz="1200" dirty="0">
                <a:solidFill>
                  <a:srgbClr val="0070C0"/>
                </a:solidFill>
              </a:rPr>
              <a:t>이</a:t>
            </a:r>
            <a:r>
              <a:rPr lang="en-US" altLang="ko-KR" sz="1200" dirty="0">
                <a:solidFill>
                  <a:srgbClr val="0070C0"/>
                </a:solidFill>
              </a:rPr>
              <a:t> </a:t>
            </a:r>
            <a:r>
              <a:rPr lang="ko-KR" altLang="en-US" sz="1200" dirty="0">
                <a:solidFill>
                  <a:srgbClr val="0070C0"/>
                </a:solidFill>
              </a:rPr>
              <a:t>곳에 </a:t>
            </a:r>
            <a:r>
              <a:rPr lang="en-US" altLang="ko-KR" sz="1200" dirty="0">
                <a:solidFill>
                  <a:srgbClr val="0070C0"/>
                </a:solidFill>
              </a:rPr>
              <a:t>Calculator </a:t>
            </a:r>
            <a:r>
              <a:rPr lang="ko-KR" altLang="en-US" sz="1200" dirty="0">
                <a:solidFill>
                  <a:srgbClr val="0070C0"/>
                </a:solidFill>
              </a:rPr>
              <a:t>클래스 코드 필요</a:t>
            </a:r>
            <a:endParaRPr lang="en-US" altLang="ko-KR" sz="1200" dirty="0">
              <a:solidFill>
                <a:srgbClr val="0070C0"/>
              </a:solidFill>
            </a:endParaRP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b="1" dirty="0"/>
              <a:t>class </a:t>
            </a:r>
            <a:r>
              <a:rPr lang="en-US" altLang="ko-KR" sz="1200" b="1" dirty="0" err="1"/>
              <a:t>GoodCalc</a:t>
            </a:r>
            <a:r>
              <a:rPr lang="en-US" altLang="ko-KR" sz="1200" b="1" dirty="0"/>
              <a:t> : public Calculator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/>
              <a:t>public: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 err="1"/>
              <a:t>int</a:t>
            </a:r>
            <a:r>
              <a:rPr lang="en-US" altLang="ko-KR" sz="1200" b="1" dirty="0"/>
              <a:t> add(</a:t>
            </a:r>
            <a:r>
              <a:rPr lang="en-US" altLang="ko-KR" sz="1200" b="1" dirty="0" err="1"/>
              <a:t>int</a:t>
            </a:r>
            <a:r>
              <a:rPr lang="en-US" altLang="ko-KR" sz="1200" b="1" dirty="0"/>
              <a:t> a, </a:t>
            </a:r>
            <a:r>
              <a:rPr lang="en-US" altLang="ko-KR" sz="1200" b="1" dirty="0" err="1"/>
              <a:t>int</a:t>
            </a:r>
            <a:r>
              <a:rPr lang="en-US" altLang="ko-KR" sz="1200" b="1" dirty="0"/>
              <a:t> b) </a:t>
            </a:r>
            <a:r>
              <a:rPr lang="en-US" altLang="ko-KR" sz="1200" dirty="0"/>
              <a:t>{ return a + b; }	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 err="1"/>
              <a:t>int</a:t>
            </a:r>
            <a:r>
              <a:rPr lang="en-US" altLang="ko-KR" sz="1200" b="1" dirty="0"/>
              <a:t> subtract(</a:t>
            </a:r>
            <a:r>
              <a:rPr lang="en-US" altLang="ko-KR" sz="1200" b="1" dirty="0" err="1"/>
              <a:t>int</a:t>
            </a:r>
            <a:r>
              <a:rPr lang="en-US" altLang="ko-KR" sz="1200" b="1" dirty="0"/>
              <a:t> a, </a:t>
            </a:r>
            <a:r>
              <a:rPr lang="en-US" altLang="ko-KR" sz="1200" b="1" dirty="0" err="1"/>
              <a:t>int</a:t>
            </a:r>
            <a:r>
              <a:rPr lang="en-US" altLang="ko-KR" sz="1200" b="1" dirty="0"/>
              <a:t> b) </a:t>
            </a:r>
            <a:r>
              <a:rPr lang="en-US" altLang="ko-KR" sz="1200" dirty="0"/>
              <a:t>{ return a - b; }	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/>
              <a:t>double average(</a:t>
            </a:r>
            <a:r>
              <a:rPr lang="en-US" altLang="ko-KR" sz="1200" b="1" dirty="0" err="1"/>
              <a:t>int</a:t>
            </a:r>
            <a:r>
              <a:rPr lang="en-US" altLang="ko-KR" sz="1200" b="1" dirty="0"/>
              <a:t> a [], </a:t>
            </a:r>
            <a:r>
              <a:rPr lang="en-US" altLang="ko-KR" sz="1200" b="1" dirty="0" err="1"/>
              <a:t>int</a:t>
            </a:r>
            <a:r>
              <a:rPr lang="en-US" altLang="ko-KR" sz="1200" b="1" dirty="0"/>
              <a:t> size)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/>
              <a:t>		double sum = 0;</a:t>
            </a:r>
          </a:p>
          <a:p>
            <a:pPr defTabSz="180000"/>
            <a:r>
              <a:rPr lang="en-US" altLang="ko-KR" sz="1200" dirty="0"/>
              <a:t>		for(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=0;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&lt;size;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++) </a:t>
            </a:r>
          </a:p>
          <a:p>
            <a:pPr defTabSz="180000"/>
            <a:r>
              <a:rPr lang="en-US" altLang="ko-KR" sz="1200" dirty="0"/>
              <a:t>			sum += a[</a:t>
            </a:r>
            <a:r>
              <a:rPr lang="en-US" altLang="ko-KR" sz="1200" dirty="0" err="1"/>
              <a:t>i</a:t>
            </a:r>
            <a:r>
              <a:rPr lang="en-US" altLang="ko-KR" sz="1200" dirty="0"/>
              <a:t>];</a:t>
            </a:r>
          </a:p>
          <a:p>
            <a:pPr defTabSz="180000"/>
            <a:r>
              <a:rPr lang="en-US" altLang="ko-KR" sz="1200" dirty="0"/>
              <a:t>		return sum/size;</a:t>
            </a:r>
          </a:p>
          <a:p>
            <a:pPr defTabSz="180000"/>
            <a:r>
              <a:rPr lang="en-US" altLang="ko-KR" sz="1200" dirty="0"/>
              <a:t>	}	</a:t>
            </a:r>
          </a:p>
          <a:p>
            <a:pPr defTabSz="180000"/>
            <a:r>
              <a:rPr lang="en-US" altLang="ko-KR" sz="1200" dirty="0"/>
              <a:t>};</a:t>
            </a:r>
          </a:p>
          <a:p>
            <a:pPr defTabSz="180000"/>
            <a:endParaRPr lang="en-US" altLang="ko-KR" sz="1200" dirty="0"/>
          </a:p>
        </p:txBody>
      </p:sp>
      <p:sp>
        <p:nvSpPr>
          <p:cNvPr id="7" name="모서리가 둥근 사각형 설명선 6"/>
          <p:cNvSpPr/>
          <p:nvPr/>
        </p:nvSpPr>
        <p:spPr>
          <a:xfrm>
            <a:off x="3563888" y="3967879"/>
            <a:ext cx="1368152" cy="332126"/>
          </a:xfrm>
          <a:prstGeom prst="wedgeRoundRectCallout">
            <a:avLst>
              <a:gd name="adj1" fmla="val -38257"/>
              <a:gd name="adj2" fmla="val 17363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>
                <a:solidFill>
                  <a:schemeClr val="tx1"/>
                </a:solidFill>
              </a:rPr>
              <a:t>순수 가상 함수 구현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8" name="오른쪽 중괄호 7"/>
          <p:cNvSpPr/>
          <p:nvPr/>
        </p:nvSpPr>
        <p:spPr>
          <a:xfrm>
            <a:off x="3590497" y="4587459"/>
            <a:ext cx="288032" cy="1340956"/>
          </a:xfrm>
          <a:prstGeom prst="rightBrace">
            <a:avLst>
              <a:gd name="adj1" fmla="val 38864"/>
              <a:gd name="adj2" fmla="val 5000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5292080" y="4091588"/>
            <a:ext cx="3456384" cy="15696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 err="1"/>
              <a:t>int</a:t>
            </a:r>
            <a:r>
              <a:rPr lang="en-US" altLang="ko-KR" sz="1200" dirty="0"/>
              <a:t> main() {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a[] = {1,2,3,4,5};</a:t>
            </a:r>
          </a:p>
          <a:p>
            <a:pPr defTabSz="180000"/>
            <a:r>
              <a:rPr lang="en-US" altLang="ko-KR" sz="1200" dirty="0"/>
              <a:t>	Calculator *p = new </a:t>
            </a:r>
            <a:r>
              <a:rPr lang="en-US" altLang="ko-KR" sz="1200" dirty="0" err="1"/>
              <a:t>GoodCalc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cout</a:t>
            </a:r>
            <a:r>
              <a:rPr lang="en-US" altLang="ko-KR" sz="1200" dirty="0"/>
              <a:t> &lt;&lt; p-&gt;add(2, 3) &lt;&lt; </a:t>
            </a:r>
            <a:r>
              <a:rPr lang="en-US" altLang="ko-KR" sz="1200" dirty="0" err="1"/>
              <a:t>endl</a:t>
            </a:r>
            <a:r>
              <a:rPr lang="en-US" altLang="ko-KR" sz="1200" dirty="0"/>
              <a:t>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cout</a:t>
            </a:r>
            <a:r>
              <a:rPr lang="en-US" altLang="ko-KR" sz="1200" dirty="0"/>
              <a:t> &lt;&lt; p-&gt;subtract(2, 3) &lt;&lt; </a:t>
            </a:r>
            <a:r>
              <a:rPr lang="en-US" altLang="ko-KR" sz="1200" dirty="0" err="1"/>
              <a:t>endl</a:t>
            </a:r>
            <a:r>
              <a:rPr lang="en-US" altLang="ko-KR" sz="1200" dirty="0"/>
              <a:t>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cout</a:t>
            </a:r>
            <a:r>
              <a:rPr lang="en-US" altLang="ko-KR" sz="1200" dirty="0"/>
              <a:t> &lt;&lt; p-&gt;average(a, 5) &lt;&lt; </a:t>
            </a:r>
            <a:r>
              <a:rPr lang="en-US" altLang="ko-KR" sz="1200" dirty="0" err="1"/>
              <a:t>endl</a:t>
            </a:r>
            <a:r>
              <a:rPr lang="en-US" altLang="ko-KR" sz="1200" dirty="0"/>
              <a:t>;</a:t>
            </a:r>
          </a:p>
          <a:p>
            <a:pPr defTabSz="180000"/>
            <a:r>
              <a:rPr lang="en-US" altLang="ko-KR" sz="1200" dirty="0"/>
              <a:t>	delete p;</a:t>
            </a:r>
          </a:p>
          <a:p>
            <a:pPr defTabSz="180000"/>
            <a:r>
              <a:rPr lang="en-US" altLang="ko-KR" sz="1200" dirty="0"/>
              <a:t>}</a:t>
            </a:r>
            <a:endParaRPr lang="ko-KR" altLang="en-US" sz="1200" dirty="0"/>
          </a:p>
        </p:txBody>
      </p:sp>
      <p:sp>
        <p:nvSpPr>
          <p:cNvPr id="9" name="직사각형 8"/>
          <p:cNvSpPr/>
          <p:nvPr/>
        </p:nvSpPr>
        <p:spPr>
          <a:xfrm>
            <a:off x="5280864" y="5807005"/>
            <a:ext cx="3467599" cy="646331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>
            <a:spAutoFit/>
          </a:bodyPr>
          <a:lstStyle/>
          <a:p>
            <a:pPr fontAlgn="base"/>
            <a:r>
              <a:rPr lang="en-US" altLang="ko-KR" sz="1200" dirty="0"/>
              <a:t>5</a:t>
            </a:r>
          </a:p>
          <a:p>
            <a:pPr fontAlgn="base"/>
            <a:r>
              <a:rPr lang="en-US" altLang="ko-KR" sz="1200" dirty="0"/>
              <a:t>-1</a:t>
            </a:r>
          </a:p>
          <a:p>
            <a:pPr fontAlgn="base"/>
            <a:r>
              <a:rPr lang="en-US" altLang="ko-KR" sz="1200" dirty="0"/>
              <a:t>3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602164" y="1699159"/>
            <a:ext cx="8146299" cy="1200329"/>
          </a:xfrm>
          <a:prstGeom prst="rect">
            <a:avLst/>
          </a:prstGeom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>
                <a:latin typeface="+mn-ea"/>
              </a:rPr>
              <a:t>class Calculator {</a:t>
            </a:r>
          </a:p>
          <a:p>
            <a:pPr defTabSz="180000"/>
            <a:r>
              <a:rPr lang="en-US" altLang="ko-KR" sz="1200" dirty="0">
                <a:latin typeface="+mn-ea"/>
              </a:rPr>
              <a:t>public:</a:t>
            </a:r>
          </a:p>
          <a:p>
            <a:pPr defTabSz="180000"/>
            <a:r>
              <a:rPr lang="en-US" altLang="ko-KR" sz="1200" dirty="0">
                <a:latin typeface="+mn-ea"/>
              </a:rPr>
              <a:t>	virtual </a:t>
            </a:r>
            <a:r>
              <a:rPr lang="en-US" altLang="ko-KR" sz="1200" dirty="0" err="1">
                <a:latin typeface="+mn-ea"/>
              </a:rPr>
              <a:t>int</a:t>
            </a:r>
            <a:r>
              <a:rPr lang="en-US" altLang="ko-KR" sz="1200" dirty="0">
                <a:latin typeface="+mn-ea"/>
              </a:rPr>
              <a:t> add(</a:t>
            </a:r>
            <a:r>
              <a:rPr lang="en-US" altLang="ko-KR" sz="1200" dirty="0" err="1">
                <a:latin typeface="+mn-ea"/>
              </a:rPr>
              <a:t>int</a:t>
            </a:r>
            <a:r>
              <a:rPr lang="en-US" altLang="ko-KR" sz="1200" dirty="0">
                <a:latin typeface="+mn-ea"/>
              </a:rPr>
              <a:t> a, </a:t>
            </a:r>
            <a:r>
              <a:rPr lang="en-US" altLang="ko-KR" sz="1200" dirty="0" err="1">
                <a:latin typeface="+mn-ea"/>
              </a:rPr>
              <a:t>int</a:t>
            </a:r>
            <a:r>
              <a:rPr lang="en-US" altLang="ko-KR" sz="1200" dirty="0">
                <a:latin typeface="+mn-ea"/>
              </a:rPr>
              <a:t> b) = 0; // </a:t>
            </a:r>
            <a:r>
              <a:rPr lang="ko-KR" altLang="en-US" sz="1200" dirty="0">
                <a:latin typeface="+mn-ea"/>
              </a:rPr>
              <a:t>두 정수의 합 리턴</a:t>
            </a:r>
          </a:p>
          <a:p>
            <a:pPr defTabSz="180000"/>
            <a:r>
              <a:rPr lang="ko-KR" altLang="en-US" sz="1200" dirty="0">
                <a:latin typeface="+mn-ea"/>
              </a:rPr>
              <a:t>	</a:t>
            </a:r>
            <a:r>
              <a:rPr lang="en-US" altLang="ko-KR" sz="1200" dirty="0">
                <a:latin typeface="+mn-ea"/>
              </a:rPr>
              <a:t>virtual </a:t>
            </a:r>
            <a:r>
              <a:rPr lang="en-US" altLang="ko-KR" sz="1200" dirty="0" err="1">
                <a:latin typeface="+mn-ea"/>
              </a:rPr>
              <a:t>int</a:t>
            </a:r>
            <a:r>
              <a:rPr lang="en-US" altLang="ko-KR" sz="1200" dirty="0">
                <a:latin typeface="+mn-ea"/>
              </a:rPr>
              <a:t> subtract(</a:t>
            </a:r>
            <a:r>
              <a:rPr lang="en-US" altLang="ko-KR" sz="1200" dirty="0" err="1">
                <a:latin typeface="+mn-ea"/>
              </a:rPr>
              <a:t>int</a:t>
            </a:r>
            <a:r>
              <a:rPr lang="en-US" altLang="ko-KR" sz="1200" dirty="0">
                <a:latin typeface="+mn-ea"/>
              </a:rPr>
              <a:t> a, </a:t>
            </a:r>
            <a:r>
              <a:rPr lang="en-US" altLang="ko-KR" sz="1200" dirty="0" err="1">
                <a:latin typeface="+mn-ea"/>
              </a:rPr>
              <a:t>int</a:t>
            </a:r>
            <a:r>
              <a:rPr lang="en-US" altLang="ko-KR" sz="1200" dirty="0">
                <a:latin typeface="+mn-ea"/>
              </a:rPr>
              <a:t> b) = 0; // </a:t>
            </a:r>
            <a:r>
              <a:rPr lang="ko-KR" altLang="en-US" sz="1200" dirty="0">
                <a:latin typeface="+mn-ea"/>
              </a:rPr>
              <a:t>두 정수의 차 리턴</a:t>
            </a:r>
          </a:p>
          <a:p>
            <a:pPr defTabSz="180000"/>
            <a:r>
              <a:rPr lang="ko-KR" altLang="en-US" sz="1200" dirty="0">
                <a:latin typeface="+mn-ea"/>
              </a:rPr>
              <a:t>	</a:t>
            </a:r>
            <a:r>
              <a:rPr lang="en-US" altLang="ko-KR" sz="1200" dirty="0">
                <a:latin typeface="+mn-ea"/>
              </a:rPr>
              <a:t>virtual double average(</a:t>
            </a:r>
            <a:r>
              <a:rPr lang="en-US" altLang="ko-KR" sz="1200" dirty="0" err="1">
                <a:latin typeface="+mn-ea"/>
              </a:rPr>
              <a:t>int</a:t>
            </a:r>
            <a:r>
              <a:rPr lang="en-US" altLang="ko-KR" sz="1200" dirty="0">
                <a:latin typeface="+mn-ea"/>
              </a:rPr>
              <a:t> a [], </a:t>
            </a:r>
            <a:r>
              <a:rPr lang="en-US" altLang="ko-KR" sz="1200" dirty="0" err="1">
                <a:latin typeface="+mn-ea"/>
              </a:rPr>
              <a:t>int</a:t>
            </a:r>
            <a:r>
              <a:rPr lang="en-US" altLang="ko-KR" sz="1200" dirty="0">
                <a:latin typeface="+mn-ea"/>
              </a:rPr>
              <a:t> size) = 0; // </a:t>
            </a:r>
            <a:r>
              <a:rPr lang="ko-KR" altLang="en-US" sz="1200" dirty="0">
                <a:latin typeface="+mn-ea"/>
              </a:rPr>
              <a:t>배열 </a:t>
            </a:r>
            <a:r>
              <a:rPr lang="en-US" altLang="ko-KR" sz="1200" dirty="0">
                <a:latin typeface="+mn-ea"/>
              </a:rPr>
              <a:t>a</a:t>
            </a:r>
            <a:r>
              <a:rPr lang="ko-KR" altLang="en-US" sz="1200" dirty="0">
                <a:latin typeface="+mn-ea"/>
              </a:rPr>
              <a:t>의 평균 리턴</a:t>
            </a:r>
            <a:r>
              <a:rPr lang="en-US" altLang="ko-KR" sz="1200" dirty="0">
                <a:latin typeface="+mn-ea"/>
              </a:rPr>
              <a:t>. size</a:t>
            </a:r>
            <a:r>
              <a:rPr lang="ko-KR" altLang="en-US" sz="1200" dirty="0">
                <a:latin typeface="+mn-ea"/>
              </a:rPr>
              <a:t>는 배열의 크기</a:t>
            </a:r>
          </a:p>
          <a:p>
            <a:pPr defTabSz="180000"/>
            <a:r>
              <a:rPr lang="en-US" altLang="ko-KR" sz="1200" dirty="0">
                <a:latin typeface="+mn-ea"/>
              </a:rPr>
              <a:t>};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24675" y="1298672"/>
            <a:ext cx="58498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다음 추상 클래스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Calculator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를 상속받아 </a:t>
            </a:r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GoodCalc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클래스를 구현하라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7388528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9-7(</a:t>
            </a:r>
            <a:r>
              <a:rPr lang="ko-KR" altLang="en-US" dirty="0"/>
              <a:t>실습</a:t>
            </a:r>
            <a:r>
              <a:rPr lang="en-US" altLang="ko-KR" dirty="0"/>
              <a:t>) </a:t>
            </a:r>
            <a:r>
              <a:rPr lang="ko-KR" altLang="en-US" dirty="0"/>
              <a:t>추상 클래스를 상속받는 파생 클래스 구현 연습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31</a:t>
            </a:fld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3851920" y="841402"/>
            <a:ext cx="4572000" cy="4524315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#include &lt;</a:t>
            </a:r>
            <a:r>
              <a:rPr lang="en-US" altLang="ko-KR" sz="1200" dirty="0" err="1"/>
              <a:t>iostream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using namespace </a:t>
            </a:r>
            <a:r>
              <a:rPr lang="en-US" altLang="ko-KR" sz="1200" dirty="0" err="1"/>
              <a:t>std</a:t>
            </a:r>
            <a:r>
              <a:rPr lang="en-US" altLang="ko-KR" sz="1200" dirty="0"/>
              <a:t>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b="1" dirty="0"/>
              <a:t>class Calculator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/>
              <a:t>	void input() {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cout</a:t>
            </a:r>
            <a:r>
              <a:rPr lang="en-US" altLang="ko-KR" sz="1200" dirty="0"/>
              <a:t> &lt;&lt; "</a:t>
            </a:r>
            <a:r>
              <a:rPr lang="ko-KR" altLang="en-US" sz="1200" dirty="0"/>
              <a:t>정수 </a:t>
            </a:r>
            <a:r>
              <a:rPr lang="en-US" altLang="ko-KR" sz="1200" dirty="0"/>
              <a:t>2 </a:t>
            </a:r>
            <a:r>
              <a:rPr lang="ko-KR" altLang="en-US" sz="1200" dirty="0"/>
              <a:t>개를 입력하세요</a:t>
            </a:r>
            <a:r>
              <a:rPr lang="en-US" altLang="ko-KR" sz="1200" dirty="0"/>
              <a:t>&gt;&gt; ";</a:t>
            </a:r>
            <a:endParaRPr lang="ko-KR" altLang="en-US" sz="1200" dirty="0"/>
          </a:p>
          <a:p>
            <a:pPr defTabSz="180000"/>
            <a:r>
              <a:rPr lang="ko-KR" altLang="en-US" sz="1200" dirty="0"/>
              <a:t>		</a:t>
            </a:r>
            <a:r>
              <a:rPr lang="en-US" altLang="ko-KR" sz="1200" dirty="0" err="1"/>
              <a:t>cin</a:t>
            </a:r>
            <a:r>
              <a:rPr lang="en-US" altLang="ko-KR" sz="1200" dirty="0"/>
              <a:t> &gt;&gt; a &gt;&gt; b;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dirty="0"/>
              <a:t>protected: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a, b;	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/>
              <a:t>virtual </a:t>
            </a:r>
            <a:r>
              <a:rPr lang="en-US" altLang="ko-KR" sz="1200" b="1" dirty="0" err="1"/>
              <a:t>int</a:t>
            </a:r>
            <a:r>
              <a:rPr lang="en-US" altLang="ko-KR" sz="1200" b="1" dirty="0"/>
              <a:t> </a:t>
            </a:r>
            <a:r>
              <a:rPr lang="en-US" altLang="ko-KR" sz="1200" b="1" dirty="0" err="1"/>
              <a:t>calc</a:t>
            </a:r>
            <a:r>
              <a:rPr lang="en-US" altLang="ko-KR" sz="1200" b="1" dirty="0"/>
              <a:t>(</a:t>
            </a:r>
            <a:r>
              <a:rPr lang="en-US" altLang="ko-KR" sz="1200" b="1" dirty="0" err="1"/>
              <a:t>int</a:t>
            </a:r>
            <a:r>
              <a:rPr lang="en-US" altLang="ko-KR" sz="1200" b="1" dirty="0"/>
              <a:t> a, </a:t>
            </a:r>
            <a:r>
              <a:rPr lang="en-US" altLang="ko-KR" sz="1200" b="1" dirty="0" err="1"/>
              <a:t>int</a:t>
            </a:r>
            <a:r>
              <a:rPr lang="en-US" altLang="ko-KR" sz="1200" b="1" dirty="0"/>
              <a:t> b) = 0; </a:t>
            </a:r>
            <a:r>
              <a:rPr lang="en-US" altLang="ko-KR" sz="1200" dirty="0"/>
              <a:t>// </a:t>
            </a:r>
            <a:r>
              <a:rPr lang="ko-KR" altLang="en-US" sz="1200" dirty="0"/>
              <a:t>두 정수의 합 리턴</a:t>
            </a:r>
          </a:p>
          <a:p>
            <a:pPr defTabSz="180000"/>
            <a:r>
              <a:rPr lang="en-US" altLang="ko-KR" sz="1200" dirty="0"/>
              <a:t>public:</a:t>
            </a:r>
          </a:p>
          <a:p>
            <a:pPr defTabSz="180000"/>
            <a:r>
              <a:rPr lang="en-US" altLang="ko-KR" sz="1200" dirty="0"/>
              <a:t>	void run() {</a:t>
            </a:r>
          </a:p>
          <a:p>
            <a:pPr defTabSz="180000"/>
            <a:r>
              <a:rPr lang="en-US" altLang="ko-KR" sz="1200" dirty="0"/>
              <a:t>		input();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cout</a:t>
            </a:r>
            <a:r>
              <a:rPr lang="en-US" altLang="ko-KR" sz="1200" dirty="0"/>
              <a:t> &lt;&lt; "</a:t>
            </a:r>
            <a:r>
              <a:rPr lang="ko-KR" altLang="en-US" sz="1200" dirty="0"/>
              <a:t>계산된 값은 </a:t>
            </a:r>
            <a:r>
              <a:rPr lang="en-US" altLang="ko-KR" sz="1200" dirty="0"/>
              <a:t>" &lt;&lt; </a:t>
            </a:r>
            <a:r>
              <a:rPr lang="en-US" altLang="ko-KR" sz="1200" dirty="0" err="1"/>
              <a:t>calc</a:t>
            </a:r>
            <a:r>
              <a:rPr lang="en-US" altLang="ko-KR" sz="1200" dirty="0"/>
              <a:t>(a, b) &lt;&lt; </a:t>
            </a:r>
            <a:r>
              <a:rPr lang="en-US" altLang="ko-KR" sz="1200" dirty="0" err="1"/>
              <a:t>endl</a:t>
            </a:r>
            <a:r>
              <a:rPr lang="en-US" altLang="ko-KR" sz="1200" dirty="0"/>
              <a:t>;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dirty="0"/>
              <a:t>};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 err="1"/>
              <a:t>int</a:t>
            </a:r>
            <a:r>
              <a:rPr lang="en-US" altLang="ko-KR" sz="1200" dirty="0"/>
              <a:t> main() {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/>
              <a:t>Adder </a:t>
            </a:r>
            <a:r>
              <a:rPr lang="en-US" altLang="ko-KR" sz="1200" b="1" dirty="0" err="1"/>
              <a:t>adder</a:t>
            </a:r>
            <a:r>
              <a:rPr lang="en-US" altLang="ko-KR" sz="1200" b="1" dirty="0"/>
              <a:t>;</a:t>
            </a:r>
          </a:p>
          <a:p>
            <a:pPr defTabSz="180000"/>
            <a:r>
              <a:rPr lang="en-US" altLang="ko-KR" sz="1200" b="1" dirty="0"/>
              <a:t>	</a:t>
            </a:r>
            <a:r>
              <a:rPr lang="en-US" altLang="ko-KR" sz="1200" b="1" dirty="0" err="1"/>
              <a:t>Subtractor</a:t>
            </a:r>
            <a:r>
              <a:rPr lang="en-US" altLang="ko-KR" sz="1200" b="1" dirty="0"/>
              <a:t> </a:t>
            </a:r>
            <a:r>
              <a:rPr lang="en-US" altLang="ko-KR" sz="1200" b="1" dirty="0" err="1"/>
              <a:t>subtractor</a:t>
            </a:r>
            <a:r>
              <a:rPr lang="en-US" altLang="ko-KR" sz="1200" b="1" dirty="0"/>
              <a:t>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adder.run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subtractor.run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/>
              <a:t>}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3851920" y="5411005"/>
            <a:ext cx="4572000" cy="830997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>
            <a:spAutoFit/>
          </a:bodyPr>
          <a:lstStyle/>
          <a:p>
            <a:pPr fontAlgn="base"/>
            <a:r>
              <a:rPr lang="ko-KR" altLang="en-US" sz="1200" dirty="0"/>
              <a:t>정수 </a:t>
            </a:r>
            <a:r>
              <a:rPr lang="en-US" altLang="ko-KR" sz="1200" dirty="0"/>
              <a:t>2 </a:t>
            </a:r>
            <a:r>
              <a:rPr lang="ko-KR" altLang="en-US" sz="1200" dirty="0"/>
              <a:t>개를 입력하세요</a:t>
            </a:r>
            <a:r>
              <a:rPr lang="en-US" altLang="ko-KR" sz="1200" dirty="0"/>
              <a:t>&gt;&gt;</a:t>
            </a:r>
            <a:r>
              <a:rPr lang="ko-KR" altLang="en-US" sz="1200" dirty="0"/>
              <a:t> </a:t>
            </a:r>
            <a:r>
              <a:rPr lang="en-US" altLang="ko-KR" sz="1200" dirty="0">
                <a:solidFill>
                  <a:srgbClr val="00B050"/>
                </a:solidFill>
              </a:rPr>
              <a:t>5 3</a:t>
            </a:r>
            <a:endParaRPr lang="ko-KR" altLang="en-US" sz="1200" dirty="0">
              <a:solidFill>
                <a:srgbClr val="00B050"/>
              </a:solidFill>
            </a:endParaRPr>
          </a:p>
          <a:p>
            <a:pPr fontAlgn="base"/>
            <a:r>
              <a:rPr lang="ko-KR" altLang="en-US" sz="1200" dirty="0"/>
              <a:t>계산된 값은 </a:t>
            </a:r>
            <a:r>
              <a:rPr lang="en-US" altLang="ko-KR" sz="1200" dirty="0"/>
              <a:t>8</a:t>
            </a:r>
            <a:endParaRPr lang="ko-KR" altLang="en-US" sz="1200" dirty="0"/>
          </a:p>
          <a:p>
            <a:pPr fontAlgn="base"/>
            <a:r>
              <a:rPr lang="ko-KR" altLang="en-US" sz="1200" dirty="0"/>
              <a:t>정수 </a:t>
            </a:r>
            <a:r>
              <a:rPr lang="en-US" altLang="ko-KR" sz="1200" dirty="0"/>
              <a:t>2 </a:t>
            </a:r>
            <a:r>
              <a:rPr lang="ko-KR" altLang="en-US" sz="1200" dirty="0"/>
              <a:t>개를 입력하세요</a:t>
            </a:r>
            <a:r>
              <a:rPr lang="en-US" altLang="ko-KR" sz="1200" dirty="0"/>
              <a:t>&gt;&gt; </a:t>
            </a:r>
            <a:r>
              <a:rPr lang="en-US" altLang="ko-KR" sz="1200" dirty="0">
                <a:solidFill>
                  <a:srgbClr val="00B050"/>
                </a:solidFill>
              </a:rPr>
              <a:t>5 3</a:t>
            </a:r>
            <a:endParaRPr lang="ko-KR" altLang="en-US" sz="1200" dirty="0">
              <a:solidFill>
                <a:srgbClr val="00B050"/>
              </a:solidFill>
            </a:endParaRPr>
          </a:p>
          <a:p>
            <a:pPr fontAlgn="base"/>
            <a:r>
              <a:rPr lang="ko-KR" altLang="en-US" sz="1200" dirty="0"/>
              <a:t>계산된 값은 </a:t>
            </a:r>
            <a:r>
              <a:rPr lang="en-US" altLang="ko-KR" sz="1200" dirty="0"/>
              <a:t>2</a:t>
            </a:r>
            <a:endParaRPr lang="ko-KR" altLang="en-US" sz="1200" dirty="0"/>
          </a:p>
        </p:txBody>
      </p:sp>
      <p:sp>
        <p:nvSpPr>
          <p:cNvPr id="6" name="TextBox 5"/>
          <p:cNvSpPr txBox="1"/>
          <p:nvPr/>
        </p:nvSpPr>
        <p:spPr>
          <a:xfrm>
            <a:off x="359024" y="931123"/>
            <a:ext cx="302433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다음 코드와 실행 결과를 참고하여 추상 클래스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Calculator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를 상속받는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Adder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와 </a:t>
            </a:r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Subractor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클래스를 구현하라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7" name="모서리가 둥근 사각형 설명선 6"/>
          <p:cNvSpPr/>
          <p:nvPr/>
        </p:nvSpPr>
        <p:spPr>
          <a:xfrm>
            <a:off x="1511152" y="5411005"/>
            <a:ext cx="1872208" cy="332126"/>
          </a:xfrm>
          <a:prstGeom prst="wedgeRoundRectCallout">
            <a:avLst>
              <a:gd name="adj1" fmla="val 79535"/>
              <a:gd name="adj2" fmla="val 4137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 err="1">
                <a:solidFill>
                  <a:schemeClr val="tx1"/>
                </a:solidFill>
              </a:rPr>
              <a:t>adder.run</a:t>
            </a:r>
            <a:r>
              <a:rPr lang="en-US" altLang="ko-KR" sz="1000" dirty="0">
                <a:solidFill>
                  <a:schemeClr val="tx1"/>
                </a:solidFill>
              </a:rPr>
              <a:t>()</a:t>
            </a:r>
            <a:r>
              <a:rPr lang="ko-KR" altLang="en-US" sz="1000" dirty="0">
                <a:solidFill>
                  <a:schemeClr val="tx1"/>
                </a:solidFill>
              </a:rPr>
              <a:t>에 의한 실행 결과</a:t>
            </a:r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1511152" y="5909876"/>
            <a:ext cx="1872208" cy="332126"/>
          </a:xfrm>
          <a:prstGeom prst="wedgeRoundRectCallout">
            <a:avLst>
              <a:gd name="adj1" fmla="val 79535"/>
              <a:gd name="adj2" fmla="val 6283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 err="1">
                <a:solidFill>
                  <a:schemeClr val="tx1"/>
                </a:solidFill>
              </a:rPr>
              <a:t>subtractor.run</a:t>
            </a:r>
            <a:r>
              <a:rPr lang="en-US" altLang="ko-KR" sz="1000" dirty="0">
                <a:solidFill>
                  <a:schemeClr val="tx1"/>
                </a:solidFill>
              </a:rPr>
              <a:t>()</a:t>
            </a:r>
            <a:r>
              <a:rPr lang="ko-KR" altLang="en-US" sz="1000" dirty="0">
                <a:solidFill>
                  <a:schemeClr val="tx1"/>
                </a:solidFill>
              </a:rPr>
              <a:t>에 의한 실행 결과</a:t>
            </a:r>
          </a:p>
        </p:txBody>
      </p:sp>
    </p:spTree>
    <p:extLst>
      <p:ext uri="{BB962C8B-B14F-4D97-AF65-F5344CB8AC3E}">
        <p14:creationId xmlns:p14="http://schemas.microsoft.com/office/powerpoint/2010/main" val="3532859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 </a:t>
            </a:r>
            <a:r>
              <a:rPr lang="en-US" altLang="ko-KR" dirty="0"/>
              <a:t>9-7 </a:t>
            </a:r>
            <a:r>
              <a:rPr lang="ko-KR" altLang="en-US" dirty="0"/>
              <a:t>정답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32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691680" y="1916832"/>
            <a:ext cx="4572000" cy="28931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class Adder : public Calculator {</a:t>
            </a:r>
          </a:p>
          <a:p>
            <a:pPr defTabSz="180000"/>
            <a:r>
              <a:rPr lang="en-US" altLang="ko-KR" sz="1400" dirty="0"/>
              <a:t>protected: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b="1" dirty="0" err="1"/>
              <a:t>int</a:t>
            </a:r>
            <a:r>
              <a:rPr lang="en-US" altLang="ko-KR" sz="1400" b="1" dirty="0"/>
              <a:t> </a:t>
            </a:r>
            <a:r>
              <a:rPr lang="en-US" altLang="ko-KR" sz="1400" b="1" dirty="0" err="1"/>
              <a:t>calc</a:t>
            </a:r>
            <a:r>
              <a:rPr lang="en-US" altLang="ko-KR" sz="1400" b="1" dirty="0"/>
              <a:t>(</a:t>
            </a:r>
            <a:r>
              <a:rPr lang="en-US" altLang="ko-KR" sz="1400" b="1" dirty="0" err="1"/>
              <a:t>int</a:t>
            </a:r>
            <a:r>
              <a:rPr lang="en-US" altLang="ko-KR" sz="1400" b="1" dirty="0"/>
              <a:t> a, </a:t>
            </a:r>
            <a:r>
              <a:rPr lang="en-US" altLang="ko-KR" sz="1400" b="1" dirty="0" err="1"/>
              <a:t>int</a:t>
            </a:r>
            <a:r>
              <a:rPr lang="en-US" altLang="ko-KR" sz="1400" b="1" dirty="0"/>
              <a:t> b) </a:t>
            </a:r>
            <a:r>
              <a:rPr lang="en-US" altLang="ko-KR" sz="1400" dirty="0"/>
              <a:t>{ // </a:t>
            </a:r>
            <a:r>
              <a:rPr lang="ko-KR" altLang="en-US" sz="1400" dirty="0"/>
              <a:t>순수 가상 함수 구현</a:t>
            </a:r>
          </a:p>
          <a:p>
            <a:pPr defTabSz="180000"/>
            <a:r>
              <a:rPr lang="ko-KR" altLang="en-US" sz="1400" dirty="0"/>
              <a:t>		</a:t>
            </a:r>
            <a:r>
              <a:rPr lang="en-US" altLang="ko-KR" sz="1400" dirty="0"/>
              <a:t>return a + b;</a:t>
            </a:r>
          </a:p>
          <a:p>
            <a:pPr defTabSz="180000"/>
            <a:r>
              <a:rPr lang="en-US" altLang="ko-KR" sz="1400" dirty="0"/>
              <a:t>	}</a:t>
            </a:r>
          </a:p>
          <a:p>
            <a:pPr defTabSz="180000"/>
            <a:r>
              <a:rPr lang="en-US" altLang="ko-KR" sz="1400" dirty="0"/>
              <a:t>};</a:t>
            </a:r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dirty="0"/>
              <a:t>class </a:t>
            </a:r>
            <a:r>
              <a:rPr lang="en-US" altLang="ko-KR" sz="1400" dirty="0" err="1"/>
              <a:t>Subtractor</a:t>
            </a:r>
            <a:r>
              <a:rPr lang="en-US" altLang="ko-KR" sz="1400" dirty="0"/>
              <a:t> : public Calculator { </a:t>
            </a:r>
          </a:p>
          <a:p>
            <a:pPr defTabSz="180000"/>
            <a:r>
              <a:rPr lang="en-US" altLang="ko-KR" sz="1400" dirty="0"/>
              <a:t>protected: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b="1" dirty="0" err="1"/>
              <a:t>int</a:t>
            </a:r>
            <a:r>
              <a:rPr lang="en-US" altLang="ko-KR" sz="1400" b="1" dirty="0"/>
              <a:t> </a:t>
            </a:r>
            <a:r>
              <a:rPr lang="en-US" altLang="ko-KR" sz="1400" b="1" dirty="0" err="1"/>
              <a:t>calc</a:t>
            </a:r>
            <a:r>
              <a:rPr lang="en-US" altLang="ko-KR" sz="1400" b="1" dirty="0"/>
              <a:t>(</a:t>
            </a:r>
            <a:r>
              <a:rPr lang="en-US" altLang="ko-KR" sz="1400" b="1" dirty="0" err="1"/>
              <a:t>int</a:t>
            </a:r>
            <a:r>
              <a:rPr lang="en-US" altLang="ko-KR" sz="1400" b="1" dirty="0"/>
              <a:t> a, </a:t>
            </a:r>
            <a:r>
              <a:rPr lang="en-US" altLang="ko-KR" sz="1400" b="1" dirty="0" err="1"/>
              <a:t>int</a:t>
            </a:r>
            <a:r>
              <a:rPr lang="en-US" altLang="ko-KR" sz="1400" b="1" dirty="0"/>
              <a:t> b) </a:t>
            </a:r>
            <a:r>
              <a:rPr lang="en-US" altLang="ko-KR" sz="1400" dirty="0"/>
              <a:t>{ // </a:t>
            </a:r>
            <a:r>
              <a:rPr lang="ko-KR" altLang="en-US" sz="1400" dirty="0"/>
              <a:t>순수 가상 함수 구현</a:t>
            </a:r>
          </a:p>
          <a:p>
            <a:pPr defTabSz="180000"/>
            <a:r>
              <a:rPr lang="ko-KR" altLang="en-US" sz="1400" dirty="0"/>
              <a:t>		</a:t>
            </a:r>
            <a:r>
              <a:rPr lang="en-US" altLang="ko-KR" sz="1400" dirty="0"/>
              <a:t>return a - b;</a:t>
            </a:r>
          </a:p>
          <a:p>
            <a:pPr defTabSz="180000"/>
            <a:r>
              <a:rPr lang="en-US" altLang="ko-KR" sz="1400" dirty="0"/>
              <a:t>	}</a:t>
            </a:r>
          </a:p>
          <a:p>
            <a:pPr defTabSz="180000"/>
            <a:r>
              <a:rPr lang="en-US" altLang="ko-KR" sz="1400" dirty="0"/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33142740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가상 함수와 </a:t>
            </a:r>
            <a:r>
              <a:rPr lang="ko-KR" altLang="en-US" dirty="0" err="1"/>
              <a:t>오버라이딩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4</a:t>
            </a:fld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가상 함수</a:t>
            </a:r>
            <a:r>
              <a:rPr lang="en-US" altLang="ko-KR" dirty="0"/>
              <a:t>(virtual function)</a:t>
            </a:r>
          </a:p>
          <a:p>
            <a:pPr lvl="1"/>
            <a:r>
              <a:rPr lang="en-US" altLang="ko-KR" dirty="0"/>
              <a:t>virtual </a:t>
            </a:r>
            <a:r>
              <a:rPr lang="ko-KR" altLang="en-US" dirty="0"/>
              <a:t>키워드로 선언된 멤버 함수</a:t>
            </a:r>
            <a:endParaRPr lang="en-US" altLang="ko-KR" dirty="0"/>
          </a:p>
          <a:p>
            <a:pPr lvl="1"/>
            <a:r>
              <a:rPr lang="en-US" altLang="ko-KR" dirty="0"/>
              <a:t>virtual </a:t>
            </a:r>
            <a:r>
              <a:rPr lang="ko-KR" altLang="en-US" dirty="0"/>
              <a:t>키워드의 의미</a:t>
            </a:r>
            <a:endParaRPr lang="en-US" altLang="ko-KR" dirty="0"/>
          </a:p>
          <a:p>
            <a:pPr lvl="2"/>
            <a:r>
              <a:rPr lang="ko-KR" altLang="en-US" dirty="0"/>
              <a:t>동적 바인딩 지시어</a:t>
            </a:r>
            <a:endParaRPr lang="en-US" altLang="ko-KR" dirty="0"/>
          </a:p>
          <a:p>
            <a:pPr lvl="2"/>
            <a:r>
              <a:rPr lang="ko-KR" altLang="en-US" dirty="0"/>
              <a:t>컴파일러에게 함수에 대한 호출 바인딩을 실행 시간까지 미루도록 지시</a:t>
            </a:r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함수 </a:t>
            </a:r>
            <a:r>
              <a:rPr lang="ko-KR" altLang="en-US" dirty="0" err="1"/>
              <a:t>오버라이딩</a:t>
            </a:r>
            <a:r>
              <a:rPr lang="en-US" altLang="ko-KR" dirty="0"/>
              <a:t>(function overriding)</a:t>
            </a:r>
          </a:p>
          <a:p>
            <a:pPr lvl="1"/>
            <a:r>
              <a:rPr lang="ko-KR" altLang="en-US" dirty="0"/>
              <a:t>파생 클래스에서 기본 클래스의 가상 함수와 동일한 이름의 함수 선언</a:t>
            </a:r>
            <a:endParaRPr lang="en-US" altLang="ko-KR" dirty="0"/>
          </a:p>
          <a:p>
            <a:pPr lvl="2"/>
            <a:r>
              <a:rPr lang="ko-KR" altLang="en-US" dirty="0"/>
              <a:t>기본 클래스의 가상 함수의 존재감 상실시킴</a:t>
            </a:r>
            <a:endParaRPr lang="en-US" altLang="ko-KR" dirty="0"/>
          </a:p>
          <a:p>
            <a:pPr lvl="2"/>
            <a:r>
              <a:rPr lang="ko-KR" altLang="en-US" dirty="0"/>
              <a:t>파생 클래스에서 </a:t>
            </a:r>
            <a:r>
              <a:rPr lang="ko-KR" altLang="en-US" dirty="0" err="1"/>
              <a:t>오버라이딩한</a:t>
            </a:r>
            <a:r>
              <a:rPr lang="ko-KR" altLang="en-US" dirty="0"/>
              <a:t> 함수가 호출되도록 동적 바인딩</a:t>
            </a:r>
            <a:endParaRPr lang="en-US" altLang="ko-KR" dirty="0"/>
          </a:p>
          <a:p>
            <a:pPr lvl="2"/>
            <a:r>
              <a:rPr lang="ko-KR" altLang="en-US" dirty="0"/>
              <a:t>함수 재정의라고도 부름</a:t>
            </a:r>
            <a:endParaRPr lang="en-US" altLang="ko-KR" dirty="0"/>
          </a:p>
          <a:p>
            <a:pPr lvl="2"/>
            <a:r>
              <a:rPr lang="ko-KR" altLang="en-US" dirty="0"/>
              <a:t>다형성의 한 종류</a:t>
            </a:r>
            <a:endParaRPr lang="en-US" altLang="ko-KR" dirty="0"/>
          </a:p>
          <a:p>
            <a:pPr lvl="2"/>
            <a:endParaRPr lang="en-US" altLang="ko-KR" dirty="0"/>
          </a:p>
          <a:p>
            <a:pPr marL="685800" lvl="2" indent="0">
              <a:buNone/>
            </a:pPr>
            <a:endParaRPr lang="en-US" altLang="ko-KR" dirty="0"/>
          </a:p>
          <a:p>
            <a:pPr marL="365760" lvl="1" indent="0">
              <a:buNone/>
            </a:pP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619672" y="2906941"/>
            <a:ext cx="4572000" cy="95410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>
            <a:spAutoFit/>
          </a:bodyPr>
          <a:lstStyle/>
          <a:p>
            <a:pPr defTabSz="180000" fontAlgn="base" latinLnBrk="0"/>
            <a:r>
              <a:rPr lang="en-US" altLang="ko-KR" sz="1400" dirty="0"/>
              <a:t>class Base {</a:t>
            </a:r>
          </a:p>
          <a:p>
            <a:pPr defTabSz="180000" fontAlgn="base" latinLnBrk="0"/>
            <a:r>
              <a:rPr lang="en-US" altLang="ko-KR" sz="1400" dirty="0"/>
              <a:t>public:</a:t>
            </a:r>
          </a:p>
          <a:p>
            <a:pPr defTabSz="180000" fontAlgn="base" latinLnBrk="0"/>
            <a:r>
              <a:rPr lang="en-US" altLang="ko-KR" sz="1400" dirty="0"/>
              <a:t>	</a:t>
            </a:r>
            <a:r>
              <a:rPr lang="en-US" altLang="ko-KR" sz="1400" b="1" dirty="0"/>
              <a:t>virtual</a:t>
            </a:r>
            <a:r>
              <a:rPr lang="en-US" altLang="ko-KR" sz="1400" dirty="0"/>
              <a:t> void f(); // f()</a:t>
            </a:r>
            <a:r>
              <a:rPr lang="ko-KR" altLang="en-US" sz="1400" dirty="0"/>
              <a:t>는 가상 함수</a:t>
            </a:r>
          </a:p>
          <a:p>
            <a:pPr defTabSz="180000" fontAlgn="base" latinLnBrk="0"/>
            <a:r>
              <a:rPr lang="en-US" altLang="ko-KR" sz="1400" dirty="0"/>
              <a:t>};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9522311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오버라이딩</a:t>
            </a:r>
            <a:r>
              <a:rPr lang="ko-KR" altLang="en-US" dirty="0"/>
              <a:t> 개념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5</a:t>
            </a:fld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772816"/>
            <a:ext cx="8136904" cy="347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896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함수 재정의와 </a:t>
            </a:r>
            <a:r>
              <a:rPr lang="ko-KR" altLang="en-US" dirty="0" err="1"/>
              <a:t>오버라이딩</a:t>
            </a:r>
            <a:r>
              <a:rPr lang="ko-KR" altLang="en-US" dirty="0"/>
              <a:t> 사례 비교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6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187624" y="1484784"/>
            <a:ext cx="3312368" cy="24929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200" dirty="0"/>
              <a:t>class Base {</a:t>
            </a:r>
          </a:p>
          <a:p>
            <a:pPr defTabSz="180000" fontAlgn="base" latinLnBrk="0"/>
            <a:r>
              <a:rPr lang="en-US" altLang="ko-KR" sz="1200" dirty="0"/>
              <a:t>public:</a:t>
            </a:r>
          </a:p>
          <a:p>
            <a:pPr defTabSz="180000" fontAlgn="base" latinLnBrk="0"/>
            <a:r>
              <a:rPr lang="en-US" altLang="ko-KR" sz="1200" dirty="0"/>
              <a:t>	</a:t>
            </a:r>
            <a:r>
              <a:rPr lang="en-US" altLang="ko-KR" sz="1200" b="1" dirty="0"/>
              <a:t>void f()</a:t>
            </a:r>
            <a:r>
              <a:rPr lang="en-US" altLang="ko-KR" sz="1200" dirty="0"/>
              <a:t> {</a:t>
            </a:r>
          </a:p>
          <a:p>
            <a:pPr defTabSz="180000" fontAlgn="base" latinLnBrk="0"/>
            <a:r>
              <a:rPr lang="en-US" altLang="ko-KR" sz="1200" dirty="0"/>
              <a:t>		</a:t>
            </a:r>
            <a:r>
              <a:rPr lang="en-US" altLang="ko-KR" sz="1200" dirty="0" err="1"/>
              <a:t>cout</a:t>
            </a:r>
            <a:r>
              <a:rPr lang="en-US" altLang="ko-KR" sz="1200" dirty="0"/>
              <a:t> &lt;&lt; "Base::f() called" &lt;&lt; </a:t>
            </a:r>
            <a:r>
              <a:rPr lang="en-US" altLang="ko-KR" sz="1200" dirty="0" err="1"/>
              <a:t>endl</a:t>
            </a:r>
            <a:r>
              <a:rPr lang="en-US" altLang="ko-KR" sz="1200" dirty="0"/>
              <a:t>; </a:t>
            </a:r>
          </a:p>
          <a:p>
            <a:pPr defTabSz="180000" fontAlgn="base" latinLnBrk="0"/>
            <a:r>
              <a:rPr lang="en-US" altLang="ko-KR" sz="1200" dirty="0"/>
              <a:t>	}</a:t>
            </a:r>
          </a:p>
          <a:p>
            <a:pPr defTabSz="180000" fontAlgn="base" latinLnBrk="0"/>
            <a:r>
              <a:rPr lang="en-US" altLang="ko-KR" sz="1200" dirty="0"/>
              <a:t>};</a:t>
            </a:r>
          </a:p>
          <a:p>
            <a:pPr defTabSz="180000" fontAlgn="base" latinLnBrk="0"/>
            <a:endParaRPr lang="en-US" altLang="ko-KR" sz="1200" dirty="0"/>
          </a:p>
          <a:p>
            <a:pPr defTabSz="180000" fontAlgn="base" latinLnBrk="0"/>
            <a:r>
              <a:rPr lang="en-US" altLang="ko-KR" sz="1200" dirty="0"/>
              <a:t>class Derived : public Base {</a:t>
            </a:r>
          </a:p>
          <a:p>
            <a:pPr defTabSz="180000" fontAlgn="base" latinLnBrk="0"/>
            <a:r>
              <a:rPr lang="en-US" altLang="ko-KR" sz="1200" dirty="0"/>
              <a:t>public:</a:t>
            </a:r>
          </a:p>
          <a:p>
            <a:pPr defTabSz="180000" fontAlgn="base" latinLnBrk="0"/>
            <a:r>
              <a:rPr lang="en-US" altLang="ko-KR" sz="1200" dirty="0"/>
              <a:t>	</a:t>
            </a:r>
            <a:r>
              <a:rPr lang="en-US" altLang="ko-KR" sz="1200" b="1" dirty="0"/>
              <a:t>void f() </a:t>
            </a:r>
            <a:r>
              <a:rPr lang="en-US" altLang="ko-KR" sz="1200" dirty="0"/>
              <a:t>{ </a:t>
            </a:r>
          </a:p>
          <a:p>
            <a:pPr defTabSz="180000" fontAlgn="base" latinLnBrk="0"/>
            <a:r>
              <a:rPr lang="en-US" altLang="ko-KR" sz="1200" dirty="0"/>
              <a:t>		</a:t>
            </a:r>
            <a:r>
              <a:rPr lang="en-US" altLang="ko-KR" sz="1200" dirty="0" err="1"/>
              <a:t>cout</a:t>
            </a:r>
            <a:r>
              <a:rPr lang="en-US" altLang="ko-KR" sz="1200" dirty="0"/>
              <a:t> &lt;&lt; "Derived::f() called" &lt;&lt; </a:t>
            </a:r>
            <a:r>
              <a:rPr lang="en-US" altLang="ko-KR" sz="1200" dirty="0" err="1"/>
              <a:t>endl</a:t>
            </a:r>
            <a:r>
              <a:rPr lang="en-US" altLang="ko-KR" sz="1200" dirty="0"/>
              <a:t>; </a:t>
            </a:r>
          </a:p>
          <a:p>
            <a:pPr defTabSz="180000" fontAlgn="base" latinLnBrk="0"/>
            <a:r>
              <a:rPr lang="en-US" altLang="ko-KR" sz="1200" dirty="0"/>
              <a:t>	}</a:t>
            </a:r>
          </a:p>
          <a:p>
            <a:pPr defTabSz="180000" fontAlgn="base" latinLnBrk="0"/>
            <a:r>
              <a:rPr lang="en-US" altLang="ko-KR" sz="1200" dirty="0"/>
              <a:t>};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4860032" y="1472654"/>
            <a:ext cx="3312368" cy="24929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200" dirty="0"/>
              <a:t>class Base {</a:t>
            </a:r>
          </a:p>
          <a:p>
            <a:pPr defTabSz="180000" fontAlgn="base" latinLnBrk="0"/>
            <a:r>
              <a:rPr lang="en-US" altLang="ko-KR" sz="1200" dirty="0"/>
              <a:t>public:</a:t>
            </a:r>
          </a:p>
          <a:p>
            <a:pPr defTabSz="180000" fontAlgn="base" latinLnBrk="0"/>
            <a:r>
              <a:rPr lang="en-US" altLang="ko-KR" sz="1200" dirty="0"/>
              <a:t>	</a:t>
            </a:r>
            <a:r>
              <a:rPr lang="en-US" altLang="ko-KR" sz="1200" b="1" dirty="0">
                <a:solidFill>
                  <a:srgbClr val="FF0000"/>
                </a:solidFill>
              </a:rPr>
              <a:t>virtual</a:t>
            </a:r>
            <a:r>
              <a:rPr lang="en-US" altLang="ko-KR" sz="1200" b="1" dirty="0"/>
              <a:t> void f() </a:t>
            </a:r>
            <a:r>
              <a:rPr lang="en-US" altLang="ko-KR" sz="1200" dirty="0"/>
              <a:t>{ </a:t>
            </a:r>
          </a:p>
          <a:p>
            <a:pPr defTabSz="180000" fontAlgn="base" latinLnBrk="0"/>
            <a:r>
              <a:rPr lang="en-US" altLang="ko-KR" sz="1200" dirty="0"/>
              <a:t>		</a:t>
            </a:r>
            <a:r>
              <a:rPr lang="en-US" altLang="ko-KR" sz="1200" dirty="0" err="1"/>
              <a:t>cout</a:t>
            </a:r>
            <a:r>
              <a:rPr lang="en-US" altLang="ko-KR" sz="1200" dirty="0"/>
              <a:t> &lt;&lt; "Base::f() called" &lt;&lt; </a:t>
            </a:r>
            <a:r>
              <a:rPr lang="en-US" altLang="ko-KR" sz="1200" dirty="0" err="1"/>
              <a:t>endl</a:t>
            </a:r>
            <a:r>
              <a:rPr lang="en-US" altLang="ko-KR" sz="1200" dirty="0"/>
              <a:t>; </a:t>
            </a:r>
          </a:p>
          <a:p>
            <a:pPr defTabSz="180000" fontAlgn="base" latinLnBrk="0"/>
            <a:r>
              <a:rPr lang="en-US" altLang="ko-KR" sz="1200" dirty="0"/>
              <a:t>	}</a:t>
            </a:r>
          </a:p>
          <a:p>
            <a:pPr defTabSz="180000" fontAlgn="base" latinLnBrk="0"/>
            <a:r>
              <a:rPr lang="en-US" altLang="ko-KR" sz="1200" dirty="0"/>
              <a:t>};</a:t>
            </a:r>
          </a:p>
          <a:p>
            <a:pPr defTabSz="180000" fontAlgn="base" latinLnBrk="0"/>
            <a:endParaRPr lang="en-US" altLang="ko-KR" sz="1200" dirty="0"/>
          </a:p>
          <a:p>
            <a:pPr defTabSz="180000" fontAlgn="base" latinLnBrk="0"/>
            <a:r>
              <a:rPr lang="en-US" altLang="ko-KR" sz="1200" dirty="0"/>
              <a:t>class Derived : public Base {</a:t>
            </a:r>
          </a:p>
          <a:p>
            <a:pPr defTabSz="180000" fontAlgn="base" latinLnBrk="0"/>
            <a:r>
              <a:rPr lang="en-US" altLang="ko-KR" sz="1200" dirty="0"/>
              <a:t>public:</a:t>
            </a:r>
          </a:p>
          <a:p>
            <a:pPr defTabSz="180000" fontAlgn="base" latinLnBrk="0"/>
            <a:r>
              <a:rPr lang="en-US" altLang="ko-KR" sz="1200" dirty="0"/>
              <a:t>	</a:t>
            </a:r>
            <a:r>
              <a:rPr lang="en-US" altLang="ko-KR" sz="1200" b="1" dirty="0">
                <a:solidFill>
                  <a:srgbClr val="FF0000"/>
                </a:solidFill>
              </a:rPr>
              <a:t>virtual</a:t>
            </a:r>
            <a:r>
              <a:rPr lang="en-US" altLang="ko-KR" sz="1200" b="1" dirty="0"/>
              <a:t> void f() </a:t>
            </a:r>
            <a:r>
              <a:rPr lang="en-US" altLang="ko-KR" sz="1200" dirty="0"/>
              <a:t>{ </a:t>
            </a:r>
          </a:p>
          <a:p>
            <a:pPr defTabSz="180000" fontAlgn="base" latinLnBrk="0"/>
            <a:r>
              <a:rPr lang="en-US" altLang="ko-KR" sz="1200" dirty="0"/>
              <a:t>		</a:t>
            </a:r>
            <a:r>
              <a:rPr lang="en-US" altLang="ko-KR" sz="1200" dirty="0" err="1"/>
              <a:t>cout</a:t>
            </a:r>
            <a:r>
              <a:rPr lang="en-US" altLang="ko-KR" sz="1200" dirty="0"/>
              <a:t> &lt;&lt; "Derived::f() called" &lt;&lt; </a:t>
            </a:r>
            <a:r>
              <a:rPr lang="en-US" altLang="ko-KR" sz="1200" dirty="0" err="1"/>
              <a:t>endl</a:t>
            </a:r>
            <a:r>
              <a:rPr lang="en-US" altLang="ko-KR" sz="1200" dirty="0"/>
              <a:t>; </a:t>
            </a:r>
          </a:p>
          <a:p>
            <a:pPr defTabSz="180000" fontAlgn="base" latinLnBrk="0"/>
            <a:r>
              <a:rPr lang="en-US" altLang="ko-KR" sz="1200" dirty="0"/>
              <a:t>	}</a:t>
            </a:r>
          </a:p>
          <a:p>
            <a:pPr defTabSz="180000" fontAlgn="base" latinLnBrk="0"/>
            <a:r>
              <a:rPr lang="en-US" altLang="ko-KR" sz="1200" dirty="0"/>
              <a:t>};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835696" y="3985319"/>
            <a:ext cx="19165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함수 재정의</a:t>
            </a:r>
            <a:r>
              <a:rPr lang="en-US" altLang="ko-KR" sz="1400" dirty="0"/>
              <a:t>(redefine)</a:t>
            </a:r>
            <a:endParaRPr lang="ko-KR" altLang="en-US" sz="1400" dirty="0"/>
          </a:p>
        </p:txBody>
      </p:sp>
      <p:sp>
        <p:nvSpPr>
          <p:cNvPr id="8" name="TextBox 7"/>
          <p:cNvSpPr txBox="1"/>
          <p:nvPr/>
        </p:nvSpPr>
        <p:spPr>
          <a:xfrm>
            <a:off x="5508104" y="3985319"/>
            <a:ext cx="20189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/>
              <a:t>오버라이딩</a:t>
            </a:r>
            <a:r>
              <a:rPr lang="en-US" altLang="ko-KR" sz="1400" dirty="0"/>
              <a:t>(overriding)</a:t>
            </a:r>
            <a:endParaRPr lang="ko-KR" altLang="en-US" sz="1400" dirty="0"/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6878484" y="1609640"/>
            <a:ext cx="826978" cy="302091"/>
          </a:xfrm>
          <a:prstGeom prst="wedgeRoundRectCallout">
            <a:avLst>
              <a:gd name="adj1" fmla="val -119229"/>
              <a:gd name="adj2" fmla="val 53515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>
                <a:solidFill>
                  <a:schemeClr val="tx1"/>
                </a:solidFill>
              </a:rPr>
              <a:t>가상 함수</a:t>
            </a:r>
          </a:p>
        </p:txBody>
      </p:sp>
      <p:sp>
        <p:nvSpPr>
          <p:cNvPr id="10" name="모서리가 둥근 사각형 설명선 9"/>
          <p:cNvSpPr/>
          <p:nvPr/>
        </p:nvSpPr>
        <p:spPr>
          <a:xfrm>
            <a:off x="7092280" y="2947800"/>
            <a:ext cx="936104" cy="302091"/>
          </a:xfrm>
          <a:prstGeom prst="wedgeRoundRectCallout">
            <a:avLst>
              <a:gd name="adj1" fmla="val -132301"/>
              <a:gd name="adj2" fmla="val 6268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>
                <a:solidFill>
                  <a:schemeClr val="tx1"/>
                </a:solidFill>
              </a:rPr>
              <a:t>오버라이딩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671237" y="4520152"/>
            <a:ext cx="9002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Derived b;</a:t>
            </a:r>
            <a:endParaRPr lang="ko-KR" altLang="en-US" sz="1200" dirty="0"/>
          </a:p>
        </p:txBody>
      </p:sp>
      <p:sp>
        <p:nvSpPr>
          <p:cNvPr id="11" name="TextBox 10"/>
          <p:cNvSpPr txBox="1"/>
          <p:nvPr/>
        </p:nvSpPr>
        <p:spPr>
          <a:xfrm>
            <a:off x="2038792" y="4520153"/>
            <a:ext cx="8874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Derived a;</a:t>
            </a:r>
            <a:endParaRPr lang="ko-KR" altLang="en-US" sz="1200" dirty="0"/>
          </a:p>
        </p:txBody>
      </p:sp>
      <p:sp>
        <p:nvSpPr>
          <p:cNvPr id="12" name="양쪽 모서리가 둥근 사각형 11"/>
          <p:cNvSpPr/>
          <p:nvPr/>
        </p:nvSpPr>
        <p:spPr>
          <a:xfrm rot="10800000">
            <a:off x="5626051" y="5331618"/>
            <a:ext cx="1046185" cy="451834"/>
          </a:xfrm>
          <a:prstGeom prst="round2SameRect">
            <a:avLst/>
          </a:prstGeom>
          <a:solidFill>
            <a:schemeClr val="accent1">
              <a:lumMod val="40000"/>
              <a:lumOff val="60000"/>
            </a:schemeClr>
          </a:solidFill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80000"/>
            <a:endParaRPr lang="ko-KR" altLang="en-US" sz="1400"/>
          </a:p>
        </p:txBody>
      </p:sp>
      <p:sp>
        <p:nvSpPr>
          <p:cNvPr id="13" name="양쪽 모서리가 둥근 사각형 12"/>
          <p:cNvSpPr/>
          <p:nvPr/>
        </p:nvSpPr>
        <p:spPr>
          <a:xfrm>
            <a:off x="5625853" y="4851388"/>
            <a:ext cx="1047339" cy="480231"/>
          </a:xfrm>
          <a:prstGeom prst="round2Same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14" name="TextBox 13"/>
          <p:cNvSpPr txBox="1"/>
          <p:nvPr/>
        </p:nvSpPr>
        <p:spPr>
          <a:xfrm>
            <a:off x="5713236" y="4937613"/>
            <a:ext cx="717394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</a:rPr>
              <a:t>void f()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5" name="오른쪽 중괄호 14"/>
          <p:cNvSpPr/>
          <p:nvPr/>
        </p:nvSpPr>
        <p:spPr>
          <a:xfrm>
            <a:off x="6716305" y="4868563"/>
            <a:ext cx="288032" cy="459577"/>
          </a:xfrm>
          <a:prstGeom prst="rightBrace">
            <a:avLst>
              <a:gd name="adj1" fmla="val 3184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6932329" y="4978809"/>
            <a:ext cx="75373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Base</a:t>
            </a:r>
            <a:r>
              <a:rPr lang="ko-KR" altLang="en-US" sz="1000" dirty="0"/>
              <a:t> 멤버</a:t>
            </a:r>
          </a:p>
        </p:txBody>
      </p:sp>
      <p:sp>
        <p:nvSpPr>
          <p:cNvPr id="17" name="오른쪽 중괄호 16"/>
          <p:cNvSpPr/>
          <p:nvPr/>
        </p:nvSpPr>
        <p:spPr>
          <a:xfrm>
            <a:off x="6716305" y="5328140"/>
            <a:ext cx="288032" cy="451834"/>
          </a:xfrm>
          <a:prstGeom prst="rightBrace">
            <a:avLst>
              <a:gd name="adj1" fmla="val 3184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6932329" y="5434424"/>
            <a:ext cx="93166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Derived</a:t>
            </a:r>
            <a:r>
              <a:rPr lang="ko-KR" altLang="en-US" sz="1000" dirty="0"/>
              <a:t> 멤버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753479" y="5434446"/>
            <a:ext cx="792086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400" b="1" dirty="0"/>
              <a:t>void f()</a:t>
            </a:r>
            <a:endParaRPr lang="ko-KR" altLang="en-US" sz="1400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5845213" y="5824970"/>
            <a:ext cx="60785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객체 </a:t>
            </a:r>
            <a:r>
              <a:rPr lang="en-US" altLang="ko-KR" sz="1000" dirty="0"/>
              <a:t>b </a:t>
            </a:r>
            <a:endParaRPr lang="ko-KR" altLang="en-US" sz="1000" dirty="0"/>
          </a:p>
        </p:txBody>
      </p:sp>
      <p:sp>
        <p:nvSpPr>
          <p:cNvPr id="22" name="양쪽 모서리가 둥근 사각형 21"/>
          <p:cNvSpPr/>
          <p:nvPr/>
        </p:nvSpPr>
        <p:spPr>
          <a:xfrm rot="10800000">
            <a:off x="1902009" y="5331618"/>
            <a:ext cx="1046185" cy="451834"/>
          </a:xfrm>
          <a:prstGeom prst="round2SameRect">
            <a:avLst/>
          </a:prstGeom>
          <a:solidFill>
            <a:schemeClr val="accent1">
              <a:lumMod val="40000"/>
              <a:lumOff val="60000"/>
            </a:schemeClr>
          </a:solidFill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80000"/>
            <a:endParaRPr lang="ko-KR" altLang="en-US" sz="1400"/>
          </a:p>
        </p:txBody>
      </p:sp>
      <p:sp>
        <p:nvSpPr>
          <p:cNvPr id="23" name="양쪽 모서리가 둥근 사각형 22"/>
          <p:cNvSpPr/>
          <p:nvPr/>
        </p:nvSpPr>
        <p:spPr>
          <a:xfrm>
            <a:off x="1901811" y="4851388"/>
            <a:ext cx="1047339" cy="480231"/>
          </a:xfrm>
          <a:prstGeom prst="round2Same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24" name="TextBox 23"/>
          <p:cNvSpPr txBox="1"/>
          <p:nvPr/>
        </p:nvSpPr>
        <p:spPr>
          <a:xfrm>
            <a:off x="1989194" y="4937613"/>
            <a:ext cx="717394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200" dirty="0"/>
              <a:t>void f()</a:t>
            </a:r>
            <a:endParaRPr lang="ko-KR" altLang="en-US" sz="1200" dirty="0"/>
          </a:p>
        </p:txBody>
      </p:sp>
      <p:sp>
        <p:nvSpPr>
          <p:cNvPr id="25" name="오른쪽 중괄호 24"/>
          <p:cNvSpPr/>
          <p:nvPr/>
        </p:nvSpPr>
        <p:spPr>
          <a:xfrm>
            <a:off x="2992263" y="4868563"/>
            <a:ext cx="288032" cy="459577"/>
          </a:xfrm>
          <a:prstGeom prst="rightBrace">
            <a:avLst>
              <a:gd name="adj1" fmla="val 3184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3208287" y="4978809"/>
            <a:ext cx="75373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Base</a:t>
            </a:r>
            <a:r>
              <a:rPr lang="ko-KR" altLang="en-US" sz="1000" dirty="0"/>
              <a:t> 멤버</a:t>
            </a:r>
          </a:p>
        </p:txBody>
      </p:sp>
      <p:sp>
        <p:nvSpPr>
          <p:cNvPr id="27" name="오른쪽 중괄호 26"/>
          <p:cNvSpPr/>
          <p:nvPr/>
        </p:nvSpPr>
        <p:spPr>
          <a:xfrm>
            <a:off x="2992263" y="5328140"/>
            <a:ext cx="288032" cy="451834"/>
          </a:xfrm>
          <a:prstGeom prst="rightBrace">
            <a:avLst>
              <a:gd name="adj1" fmla="val 3184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208287" y="5434424"/>
            <a:ext cx="93166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Derived</a:t>
            </a:r>
            <a:r>
              <a:rPr lang="ko-KR" altLang="en-US" sz="1000" dirty="0"/>
              <a:t> 멤버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2029437" y="5434446"/>
            <a:ext cx="792086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200" dirty="0"/>
              <a:t>void f()</a:t>
            </a:r>
            <a:endParaRPr lang="ko-KR" altLang="en-US" sz="1200" dirty="0"/>
          </a:p>
        </p:txBody>
      </p:sp>
      <p:sp>
        <p:nvSpPr>
          <p:cNvPr id="30" name="TextBox 29"/>
          <p:cNvSpPr txBox="1"/>
          <p:nvPr/>
        </p:nvSpPr>
        <p:spPr>
          <a:xfrm>
            <a:off x="2148422" y="5783453"/>
            <a:ext cx="5533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객체 </a:t>
            </a:r>
            <a:r>
              <a:rPr lang="en-US" altLang="ko-KR" sz="1000" dirty="0"/>
              <a:t>a</a:t>
            </a:r>
            <a:endParaRPr lang="ko-KR" altLang="en-US" sz="1000" dirty="0"/>
          </a:p>
        </p:txBody>
      </p:sp>
      <p:sp>
        <p:nvSpPr>
          <p:cNvPr id="32" name="직사각형 31"/>
          <p:cNvSpPr/>
          <p:nvPr/>
        </p:nvSpPr>
        <p:spPr>
          <a:xfrm>
            <a:off x="1439894" y="6183293"/>
            <a:ext cx="25571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/>
              <a:t>(a) a </a:t>
            </a:r>
            <a:r>
              <a:rPr lang="ko-KR" altLang="en-US" sz="1200" dirty="0"/>
              <a:t>객체에는 동등한 호출 기회를</a:t>
            </a:r>
            <a:endParaRPr lang="en-US" altLang="ko-KR" sz="1200" dirty="0"/>
          </a:p>
          <a:p>
            <a:r>
              <a:rPr lang="ko-KR" altLang="en-US" sz="1200" dirty="0"/>
              <a:t>    가진 함수 </a:t>
            </a:r>
            <a:r>
              <a:rPr lang="en-US" altLang="ko-KR" sz="1200" dirty="0"/>
              <a:t>f()</a:t>
            </a:r>
            <a:r>
              <a:rPr lang="ko-KR" altLang="en-US" sz="1200" dirty="0"/>
              <a:t>가 두 개 존재</a:t>
            </a:r>
          </a:p>
        </p:txBody>
      </p:sp>
      <p:sp>
        <p:nvSpPr>
          <p:cNvPr id="33" name="직사각형 32"/>
          <p:cNvSpPr/>
          <p:nvPr/>
        </p:nvSpPr>
        <p:spPr>
          <a:xfrm>
            <a:off x="4856573" y="6183293"/>
            <a:ext cx="34298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/>
              <a:t>(b) b  </a:t>
            </a:r>
            <a:r>
              <a:rPr lang="ko-KR" altLang="en-US" sz="1200" dirty="0"/>
              <a:t>객체에는 두 개의 함수 </a:t>
            </a:r>
            <a:r>
              <a:rPr lang="en-US" altLang="ko-KR" sz="1200" dirty="0"/>
              <a:t>f()</a:t>
            </a:r>
            <a:r>
              <a:rPr lang="ko-KR" altLang="en-US" sz="1200" dirty="0"/>
              <a:t>가 존재하지만</a:t>
            </a:r>
            <a:r>
              <a:rPr lang="en-US" altLang="ko-KR" sz="1200" dirty="0"/>
              <a:t>, </a:t>
            </a:r>
          </a:p>
          <a:p>
            <a:r>
              <a:rPr lang="en-US" altLang="ko-KR" sz="1200" dirty="0"/>
              <a:t>     Base</a:t>
            </a:r>
            <a:r>
              <a:rPr lang="ko-KR" altLang="en-US" sz="1200" dirty="0"/>
              <a:t>의 </a:t>
            </a:r>
            <a:r>
              <a:rPr lang="en-US" altLang="ko-KR" sz="1200" dirty="0"/>
              <a:t>f()</a:t>
            </a:r>
            <a:r>
              <a:rPr lang="ko-KR" altLang="en-US" sz="1200" dirty="0"/>
              <a:t>는 존재감을 잃고</a:t>
            </a:r>
            <a:r>
              <a:rPr lang="en-US" altLang="ko-KR" sz="1200" dirty="0"/>
              <a:t>, </a:t>
            </a:r>
            <a:r>
              <a:rPr lang="ko-KR" altLang="en-US" sz="1200" dirty="0"/>
              <a:t>항상 </a:t>
            </a:r>
            <a:r>
              <a:rPr lang="en-US" altLang="ko-KR" sz="1200" dirty="0"/>
              <a:t>Derived</a:t>
            </a:r>
            <a:r>
              <a:rPr lang="ko-KR" altLang="en-US" sz="1200" dirty="0"/>
              <a:t>의</a:t>
            </a:r>
            <a:r>
              <a:rPr lang="en-US" altLang="ko-KR" sz="1200" dirty="0"/>
              <a:t> </a:t>
            </a:r>
          </a:p>
          <a:p>
            <a:r>
              <a:rPr lang="en-US" altLang="ko-KR" sz="1200" dirty="0"/>
              <a:t>     f()</a:t>
            </a:r>
            <a:r>
              <a:rPr lang="ko-KR" altLang="en-US" sz="1200" dirty="0"/>
              <a:t>가 호출됨</a:t>
            </a:r>
          </a:p>
        </p:txBody>
      </p:sp>
      <p:sp>
        <p:nvSpPr>
          <p:cNvPr id="34" name="모서리가 둥근 사각형 설명선 33"/>
          <p:cNvSpPr/>
          <p:nvPr/>
        </p:nvSpPr>
        <p:spPr>
          <a:xfrm>
            <a:off x="4644008" y="4700342"/>
            <a:ext cx="936104" cy="302091"/>
          </a:xfrm>
          <a:prstGeom prst="wedgeRoundRectCallout">
            <a:avLst>
              <a:gd name="adj1" fmla="val 70214"/>
              <a:gd name="adj2" fmla="val 8408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>
                <a:solidFill>
                  <a:schemeClr val="tx1"/>
                </a:solidFill>
              </a:rPr>
              <a:t>존재감 상실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5" name="모서리가 둥근 사각형 설명선 34"/>
          <p:cNvSpPr/>
          <p:nvPr/>
        </p:nvSpPr>
        <p:spPr>
          <a:xfrm>
            <a:off x="179512" y="3140968"/>
            <a:ext cx="936104" cy="302091"/>
          </a:xfrm>
          <a:prstGeom prst="wedgeRoundRectCallout">
            <a:avLst>
              <a:gd name="adj1" fmla="val 78469"/>
              <a:gd name="adj2" fmla="val -117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>
                <a:solidFill>
                  <a:schemeClr val="tx1"/>
                </a:solidFill>
              </a:rPr>
              <a:t>함수 재정의</a:t>
            </a:r>
          </a:p>
        </p:txBody>
      </p:sp>
    </p:spTree>
    <p:extLst>
      <p:ext uri="{BB962C8B-B14F-4D97-AF65-F5344CB8AC3E}">
        <p14:creationId xmlns:p14="http://schemas.microsoft.com/office/powerpoint/2010/main" val="3390382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함수 재정의와 </a:t>
            </a:r>
            <a:r>
              <a:rPr lang="ko-KR" altLang="en-US" dirty="0" err="1"/>
              <a:t>오버라이딩</a:t>
            </a:r>
            <a:r>
              <a:rPr lang="ko-KR" altLang="en-US" dirty="0"/>
              <a:t> 용어의 혼란 정리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7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043608" y="1772816"/>
            <a:ext cx="7128792" cy="4062651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rgbClr val="000000"/>
                </a:solidFill>
              </a:rPr>
              <a:t>함수 </a:t>
            </a:r>
            <a:r>
              <a:rPr lang="ko-KR" altLang="en-US" sz="1400" b="1" dirty="0" err="1">
                <a:solidFill>
                  <a:srgbClr val="000000"/>
                </a:solidFill>
              </a:rPr>
              <a:t>재정의</a:t>
            </a:r>
            <a:r>
              <a:rPr lang="ko-KR" altLang="en-US" sz="1400" dirty="0" err="1">
                <a:solidFill>
                  <a:srgbClr val="000000"/>
                </a:solidFill>
              </a:rPr>
              <a:t>라는</a:t>
            </a:r>
            <a:r>
              <a:rPr lang="ko-KR" altLang="en-US" sz="1400" dirty="0">
                <a:solidFill>
                  <a:srgbClr val="000000"/>
                </a:solidFill>
              </a:rPr>
              <a:t> 용어를 사용할 때 신중을 기해야 한다</a:t>
            </a:r>
            <a:r>
              <a:rPr lang="en-US" altLang="ko-KR" sz="1400" dirty="0">
                <a:solidFill>
                  <a:srgbClr val="000000"/>
                </a:solidFill>
              </a:rPr>
              <a:t>. </a:t>
            </a:r>
            <a:r>
              <a:rPr lang="ko-KR" altLang="en-US" sz="1400" dirty="0">
                <a:solidFill>
                  <a:srgbClr val="000000"/>
                </a:solidFill>
              </a:rPr>
              <a:t>가상 함수를 재정의하는 경우와 아닌 경우에 따라 프로그램의 실행이 완전히 달라지기 때문이다</a:t>
            </a:r>
            <a:r>
              <a:rPr lang="en-US" altLang="ko-KR" sz="1400" dirty="0">
                <a:solidFill>
                  <a:srgbClr val="000000"/>
                </a:solidFill>
              </a:rPr>
              <a:t>(</a:t>
            </a:r>
            <a:r>
              <a:rPr lang="en-US" altLang="ko-KR" sz="1400" dirty="0">
                <a:solidFill>
                  <a:srgbClr val="FF00FF"/>
                </a:solidFill>
              </a:rPr>
              <a:t>[</a:t>
            </a:r>
            <a:r>
              <a:rPr lang="ko-KR" altLang="en-US" sz="1400" dirty="0">
                <a:solidFill>
                  <a:srgbClr val="FF00FF"/>
                </a:solidFill>
              </a:rPr>
              <a:t>그림 </a:t>
            </a:r>
            <a:r>
              <a:rPr lang="en-US" altLang="ko-KR" sz="1400" dirty="0">
                <a:solidFill>
                  <a:srgbClr val="FF00FF"/>
                </a:solidFill>
              </a:rPr>
              <a:t>9-3] </a:t>
            </a:r>
            <a:r>
              <a:rPr lang="ko-KR" altLang="en-US" sz="1400" dirty="0">
                <a:solidFill>
                  <a:srgbClr val="000000"/>
                </a:solidFill>
              </a:rPr>
              <a:t>참고</a:t>
            </a:r>
            <a:r>
              <a:rPr lang="en-US" altLang="ko-KR" sz="1400" dirty="0">
                <a:solidFill>
                  <a:srgbClr val="000000"/>
                </a:solidFill>
              </a:rPr>
              <a:t>). </a:t>
            </a: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rgbClr val="000000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rgbClr val="000000"/>
                </a:solidFill>
              </a:rPr>
              <a:t>가상 함수를 재정의하는 </a:t>
            </a:r>
            <a:r>
              <a:rPr lang="ko-KR" altLang="en-US" sz="1400" b="1" dirty="0">
                <a:solidFill>
                  <a:srgbClr val="000000"/>
                </a:solidFill>
              </a:rPr>
              <a:t>오버라이딩</a:t>
            </a:r>
            <a:r>
              <a:rPr lang="ko-KR" altLang="en-US" sz="1400" dirty="0">
                <a:solidFill>
                  <a:srgbClr val="000000"/>
                </a:solidFill>
              </a:rPr>
              <a:t>의 경우 함수가 호출되는 실행 시간에 </a:t>
            </a:r>
            <a:r>
              <a:rPr lang="ko-KR" altLang="en-US" sz="1400" b="1" dirty="0">
                <a:solidFill>
                  <a:srgbClr val="000000"/>
                </a:solidFill>
              </a:rPr>
              <a:t>동적 바인딩</a:t>
            </a:r>
            <a:r>
              <a:rPr lang="ko-KR" altLang="en-US" sz="1400" dirty="0">
                <a:solidFill>
                  <a:srgbClr val="000000"/>
                </a:solidFill>
              </a:rPr>
              <a:t>이 일어나지만</a:t>
            </a:r>
            <a:r>
              <a:rPr lang="en-US" altLang="ko-KR" sz="1400" dirty="0">
                <a:solidFill>
                  <a:srgbClr val="000000"/>
                </a:solidFill>
              </a:rPr>
              <a:t>, </a:t>
            </a:r>
            <a:r>
              <a:rPr lang="ko-KR" altLang="en-US" sz="1400" dirty="0">
                <a:solidFill>
                  <a:srgbClr val="000000"/>
                </a:solidFill>
              </a:rPr>
              <a:t>그렇지 않은 경우 컴파일 시간에 결정된 함수가 단순히 호출된다</a:t>
            </a:r>
            <a:r>
              <a:rPr lang="en-US" altLang="ko-KR" sz="1400" dirty="0">
                <a:solidFill>
                  <a:srgbClr val="000000"/>
                </a:solidFill>
              </a:rPr>
              <a:t>(</a:t>
            </a:r>
            <a:r>
              <a:rPr lang="ko-KR" altLang="en-US" sz="1400" dirty="0">
                <a:solidFill>
                  <a:srgbClr val="000000"/>
                </a:solidFill>
              </a:rPr>
              <a:t>정적 바인딩</a:t>
            </a:r>
            <a:r>
              <a:rPr lang="en-US" altLang="ko-KR" sz="1400" dirty="0">
                <a:solidFill>
                  <a:srgbClr val="000000"/>
                </a:solidFill>
              </a:rPr>
              <a:t>). </a:t>
            </a: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rgbClr val="000000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rgbClr val="000000"/>
                </a:solidFill>
              </a:rPr>
              <a:t>저자는 가상 함수를 재정의하는 것을 </a:t>
            </a:r>
            <a:r>
              <a:rPr lang="ko-KR" altLang="en-US" sz="1400" b="1" dirty="0">
                <a:solidFill>
                  <a:srgbClr val="000000"/>
                </a:solidFill>
              </a:rPr>
              <a:t>오버라이딩</a:t>
            </a:r>
            <a:r>
              <a:rPr lang="ko-KR" altLang="en-US" sz="1400" dirty="0">
                <a:solidFill>
                  <a:srgbClr val="000000"/>
                </a:solidFill>
              </a:rPr>
              <a:t>으로</a:t>
            </a:r>
            <a:r>
              <a:rPr lang="en-US" altLang="ko-KR" sz="1400" dirty="0">
                <a:solidFill>
                  <a:srgbClr val="000000"/>
                </a:solidFill>
              </a:rPr>
              <a:t>, </a:t>
            </a:r>
            <a:r>
              <a:rPr lang="ko-KR" altLang="en-US" sz="1400" dirty="0">
                <a:solidFill>
                  <a:srgbClr val="000000"/>
                </a:solidFill>
              </a:rPr>
              <a:t>그렇지 않는 경우를 </a:t>
            </a:r>
            <a:r>
              <a:rPr lang="ko-KR" altLang="en-US" sz="1400" b="1" dirty="0">
                <a:solidFill>
                  <a:srgbClr val="000000"/>
                </a:solidFill>
              </a:rPr>
              <a:t>함수 재정의</a:t>
            </a:r>
            <a:r>
              <a:rPr lang="ko-KR" altLang="en-US" sz="1400" dirty="0">
                <a:solidFill>
                  <a:srgbClr val="000000"/>
                </a:solidFill>
              </a:rPr>
              <a:t>로 구분하고자 한다</a:t>
            </a:r>
            <a:r>
              <a:rPr lang="en-US" altLang="ko-KR" sz="1400" dirty="0">
                <a:solidFill>
                  <a:srgbClr val="000000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600" dirty="0">
              <a:solidFill>
                <a:srgbClr val="00000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000000"/>
                </a:solidFill>
              </a:rPr>
              <a:t>Java</a:t>
            </a:r>
            <a:r>
              <a:rPr lang="ko-KR" altLang="en-US" sz="1400" dirty="0">
                <a:solidFill>
                  <a:srgbClr val="000000"/>
                </a:solidFill>
              </a:rPr>
              <a:t>의 경우 이런 혼란은 없다</a:t>
            </a:r>
            <a:r>
              <a:rPr lang="en-US" altLang="ko-KR" sz="1400" dirty="0">
                <a:solidFill>
                  <a:srgbClr val="000000"/>
                </a:solidFill>
              </a:rPr>
              <a:t>. </a:t>
            </a:r>
            <a:r>
              <a:rPr lang="ko-KR" altLang="en-US" sz="1400" dirty="0">
                <a:solidFill>
                  <a:srgbClr val="000000"/>
                </a:solidFill>
              </a:rPr>
              <a:t>멤버 함수가 가상이냐 아니냐로 구분되지 않으며</a:t>
            </a:r>
            <a:r>
              <a:rPr lang="en-US" altLang="ko-KR" sz="1400" dirty="0">
                <a:solidFill>
                  <a:srgbClr val="000000"/>
                </a:solidFill>
              </a:rPr>
              <a:t>, </a:t>
            </a:r>
            <a:r>
              <a:rPr lang="ko-KR" altLang="en-US" sz="1400" dirty="0">
                <a:solidFill>
                  <a:srgbClr val="000000"/>
                </a:solidFill>
              </a:rPr>
              <a:t>함수 재정의는 곧 </a:t>
            </a:r>
            <a:r>
              <a:rPr lang="ko-KR" altLang="en-US" sz="1400" dirty="0" err="1">
                <a:solidFill>
                  <a:srgbClr val="000000"/>
                </a:solidFill>
              </a:rPr>
              <a:t>오버라이딩이며</a:t>
            </a:r>
            <a:r>
              <a:rPr lang="en-US" altLang="ko-KR" sz="1400" dirty="0">
                <a:solidFill>
                  <a:srgbClr val="000000"/>
                </a:solidFill>
              </a:rPr>
              <a:t>, </a:t>
            </a:r>
            <a:r>
              <a:rPr lang="ko-KR" altLang="en-US" sz="1400" b="1" dirty="0">
                <a:solidFill>
                  <a:srgbClr val="000000"/>
                </a:solidFill>
              </a:rPr>
              <a:t>무조건 동적 바인딩</a:t>
            </a:r>
            <a:r>
              <a:rPr lang="ko-KR" altLang="en-US" sz="1400" dirty="0">
                <a:solidFill>
                  <a:srgbClr val="000000"/>
                </a:solidFill>
              </a:rPr>
              <a:t>이 일어난다</a:t>
            </a:r>
            <a:r>
              <a:rPr lang="en-US" altLang="ko-KR" sz="1400" dirty="0">
                <a:solidFill>
                  <a:srgbClr val="000000"/>
                </a:solidFill>
              </a:rPr>
              <a:t>.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5884199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9–2 </a:t>
            </a:r>
            <a:r>
              <a:rPr lang="ko-KR" altLang="en-US" dirty="0" err="1"/>
              <a:t>오버라이딩과</a:t>
            </a:r>
            <a:r>
              <a:rPr lang="ko-KR" altLang="en-US" dirty="0"/>
              <a:t> 가상 함수 호출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8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07504" y="1578272"/>
            <a:ext cx="4320480" cy="415498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#include &lt;</a:t>
            </a:r>
            <a:r>
              <a:rPr lang="en-US" altLang="ko-KR" sz="1200" dirty="0" err="1"/>
              <a:t>iostream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using namespace </a:t>
            </a:r>
            <a:r>
              <a:rPr lang="en-US" altLang="ko-KR" sz="1200" dirty="0" err="1"/>
              <a:t>std</a:t>
            </a:r>
            <a:r>
              <a:rPr lang="en-US" altLang="ko-KR" sz="1200" dirty="0"/>
              <a:t>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b="1" dirty="0"/>
              <a:t>class Base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/>
              <a:t>public: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/>
              <a:t>virtua</a:t>
            </a:r>
            <a:r>
              <a:rPr lang="en-US" altLang="ko-KR" sz="1200" dirty="0"/>
              <a:t>l void f() { </a:t>
            </a:r>
            <a:r>
              <a:rPr lang="en-US" altLang="ko-KR" sz="1200" dirty="0" err="1"/>
              <a:t>cout</a:t>
            </a:r>
            <a:r>
              <a:rPr lang="en-US" altLang="ko-KR" sz="1200" dirty="0"/>
              <a:t> &lt;&lt; "Base::f() called" &lt;&lt; </a:t>
            </a:r>
            <a:r>
              <a:rPr lang="en-US" altLang="ko-KR" sz="1200" dirty="0" err="1"/>
              <a:t>endl</a:t>
            </a:r>
            <a:r>
              <a:rPr lang="en-US" altLang="ko-KR" sz="1200" dirty="0"/>
              <a:t>; }</a:t>
            </a:r>
          </a:p>
          <a:p>
            <a:pPr defTabSz="180000"/>
            <a:r>
              <a:rPr lang="en-US" altLang="ko-KR" sz="1200" dirty="0"/>
              <a:t>};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b="1" dirty="0"/>
              <a:t>class Derived : public Base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/>
              <a:t>public: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/>
              <a:t>virtual</a:t>
            </a:r>
            <a:r>
              <a:rPr lang="en-US" altLang="ko-KR" sz="1200" dirty="0"/>
              <a:t> void f() { </a:t>
            </a:r>
            <a:r>
              <a:rPr lang="en-US" altLang="ko-KR" sz="1200" dirty="0" err="1"/>
              <a:t>cout</a:t>
            </a:r>
            <a:r>
              <a:rPr lang="en-US" altLang="ko-KR" sz="1200" dirty="0"/>
              <a:t> &lt;&lt; "Derived::f() called" &lt;&lt; </a:t>
            </a:r>
            <a:r>
              <a:rPr lang="en-US" altLang="ko-KR" sz="1200" dirty="0" err="1"/>
              <a:t>endl</a:t>
            </a:r>
            <a:r>
              <a:rPr lang="en-US" altLang="ko-KR" sz="1200" dirty="0"/>
              <a:t>; }</a:t>
            </a:r>
          </a:p>
          <a:p>
            <a:pPr defTabSz="180000"/>
            <a:r>
              <a:rPr lang="en-US" altLang="ko-KR" sz="1200" dirty="0"/>
              <a:t>};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 err="1"/>
              <a:t>int</a:t>
            </a:r>
            <a:r>
              <a:rPr lang="en-US" altLang="ko-KR" sz="1200" dirty="0"/>
              <a:t> main() {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>
                <a:solidFill>
                  <a:srgbClr val="FF0000"/>
                </a:solidFill>
              </a:rPr>
              <a:t>Derived d</a:t>
            </a:r>
            <a:r>
              <a:rPr lang="en-US" altLang="ko-KR" sz="1200" dirty="0"/>
              <a:t>, *</a:t>
            </a:r>
            <a:r>
              <a:rPr lang="en-US" altLang="ko-KR" sz="1200" dirty="0" err="1"/>
              <a:t>pDer</a:t>
            </a:r>
            <a:r>
              <a:rPr lang="en-US" altLang="ko-KR" sz="1200" dirty="0"/>
              <a:t>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pDer</a:t>
            </a:r>
            <a:r>
              <a:rPr lang="en-US" altLang="ko-KR" sz="1200" dirty="0"/>
              <a:t> = &amp;d;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 err="1"/>
              <a:t>pDer</a:t>
            </a:r>
            <a:r>
              <a:rPr lang="en-US" altLang="ko-KR" sz="1200" b="1" dirty="0"/>
              <a:t>-&gt;f(); // Derived::f() </a:t>
            </a:r>
            <a:r>
              <a:rPr lang="ko-KR" altLang="en-US" sz="1200" b="1" dirty="0"/>
              <a:t>호출</a:t>
            </a:r>
          </a:p>
          <a:p>
            <a:pPr defTabSz="180000"/>
            <a:endParaRPr lang="ko-KR" altLang="en-US" sz="1200" dirty="0"/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dirty="0"/>
              <a:t>Base * </a:t>
            </a:r>
            <a:r>
              <a:rPr lang="en-US" altLang="ko-KR" sz="1200" dirty="0" err="1"/>
              <a:t>pBase</a:t>
            </a:r>
            <a:r>
              <a:rPr lang="en-US" altLang="ko-KR" sz="1200" dirty="0"/>
              <a:t>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pBase</a:t>
            </a:r>
            <a:r>
              <a:rPr lang="en-US" altLang="ko-KR" sz="1200" dirty="0"/>
              <a:t> = </a:t>
            </a:r>
            <a:r>
              <a:rPr lang="en-US" altLang="ko-KR" sz="1200" dirty="0" err="1"/>
              <a:t>pDer</a:t>
            </a:r>
            <a:r>
              <a:rPr lang="en-US" altLang="ko-KR" sz="1200" dirty="0"/>
              <a:t>; // </a:t>
            </a:r>
            <a:r>
              <a:rPr lang="ko-KR" altLang="en-US" sz="1200" dirty="0"/>
              <a:t>업 캐스팅</a:t>
            </a:r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b="1" dirty="0" err="1"/>
              <a:t>pBase</a:t>
            </a:r>
            <a:r>
              <a:rPr lang="en-US" altLang="ko-KR" sz="1200" b="1" dirty="0"/>
              <a:t>-&gt;f(); // </a:t>
            </a:r>
            <a:r>
              <a:rPr lang="ko-KR" altLang="en-US" sz="1200" b="1" dirty="0"/>
              <a:t>동적 바인딩 발생</a:t>
            </a:r>
            <a:r>
              <a:rPr lang="en-US" altLang="ko-KR" sz="1200" b="1" dirty="0"/>
              <a:t>!! Derived::f() </a:t>
            </a:r>
            <a:r>
              <a:rPr lang="ko-KR" altLang="en-US" sz="1200" b="1" dirty="0"/>
              <a:t>실행</a:t>
            </a:r>
          </a:p>
          <a:p>
            <a:pPr defTabSz="180000"/>
            <a:r>
              <a:rPr lang="en-US" altLang="ko-KR" sz="1200" dirty="0"/>
              <a:t>}</a:t>
            </a:r>
            <a:endParaRPr lang="ko-KR" altLang="en-US" sz="1200" dirty="0"/>
          </a:p>
        </p:txBody>
      </p:sp>
      <p:sp>
        <p:nvSpPr>
          <p:cNvPr id="35" name="직사각형 34"/>
          <p:cNvSpPr/>
          <p:nvPr/>
        </p:nvSpPr>
        <p:spPr>
          <a:xfrm>
            <a:off x="107504" y="5942656"/>
            <a:ext cx="4326608" cy="461665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>
            <a:spAutoFit/>
          </a:bodyPr>
          <a:lstStyle/>
          <a:p>
            <a:pPr fontAlgn="base"/>
            <a:r>
              <a:rPr lang="en-US" altLang="ko-KR" sz="1200" dirty="0"/>
              <a:t>Derived::f() called</a:t>
            </a:r>
          </a:p>
          <a:p>
            <a:pPr fontAlgn="base"/>
            <a:r>
              <a:rPr lang="en-US" altLang="ko-KR" sz="1200" dirty="0"/>
              <a:t>Derived::f() called</a:t>
            </a:r>
          </a:p>
        </p:txBody>
      </p:sp>
      <p:sp>
        <p:nvSpPr>
          <p:cNvPr id="6" name="양쪽 모서리가 둥근 사각형 5"/>
          <p:cNvSpPr/>
          <p:nvPr/>
        </p:nvSpPr>
        <p:spPr>
          <a:xfrm rot="10800000">
            <a:off x="7026542" y="2237613"/>
            <a:ext cx="951077" cy="451834"/>
          </a:xfrm>
          <a:prstGeom prst="round2SameRect">
            <a:avLst/>
          </a:prstGeom>
          <a:solidFill>
            <a:schemeClr val="accent1">
              <a:lumMod val="40000"/>
              <a:lumOff val="60000"/>
            </a:schemeClr>
          </a:solidFill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80000"/>
            <a:endParaRPr lang="ko-KR" altLang="en-US" sz="1400"/>
          </a:p>
        </p:txBody>
      </p:sp>
      <p:sp>
        <p:nvSpPr>
          <p:cNvPr id="7" name="양쪽 모서리가 둥근 사각형 6"/>
          <p:cNvSpPr/>
          <p:nvPr/>
        </p:nvSpPr>
        <p:spPr>
          <a:xfrm>
            <a:off x="7026397" y="1757383"/>
            <a:ext cx="952126" cy="480231"/>
          </a:xfrm>
          <a:prstGeom prst="round2Same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8" name="TextBox 7"/>
          <p:cNvSpPr txBox="1"/>
          <p:nvPr/>
        </p:nvSpPr>
        <p:spPr>
          <a:xfrm>
            <a:off x="7066174" y="1843608"/>
            <a:ext cx="717394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</a:rPr>
              <a:t>void f()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오른쪽 중괄호 8"/>
          <p:cNvSpPr/>
          <p:nvPr/>
        </p:nvSpPr>
        <p:spPr>
          <a:xfrm>
            <a:off x="7960815" y="1774558"/>
            <a:ext cx="288032" cy="459577"/>
          </a:xfrm>
          <a:prstGeom prst="rightBrace">
            <a:avLst>
              <a:gd name="adj1" fmla="val 3184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8176839" y="1884804"/>
            <a:ext cx="75373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Base</a:t>
            </a:r>
            <a:r>
              <a:rPr lang="ko-KR" altLang="en-US" sz="1000" dirty="0"/>
              <a:t> 멤버</a:t>
            </a:r>
          </a:p>
        </p:txBody>
      </p:sp>
      <p:sp>
        <p:nvSpPr>
          <p:cNvPr id="11" name="오른쪽 중괄호 10"/>
          <p:cNvSpPr/>
          <p:nvPr/>
        </p:nvSpPr>
        <p:spPr>
          <a:xfrm>
            <a:off x="7960815" y="2234135"/>
            <a:ext cx="288032" cy="451834"/>
          </a:xfrm>
          <a:prstGeom prst="rightBrace">
            <a:avLst>
              <a:gd name="adj1" fmla="val 3184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176839" y="2340419"/>
            <a:ext cx="93166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Derived</a:t>
            </a:r>
            <a:r>
              <a:rPr lang="ko-KR" altLang="en-US" sz="1000" dirty="0"/>
              <a:t> 멤버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5572224" y="1732316"/>
            <a:ext cx="5966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 err="1"/>
              <a:t>pBase</a:t>
            </a:r>
            <a:endParaRPr lang="ko-KR" altLang="en-US" sz="1200" dirty="0"/>
          </a:p>
        </p:txBody>
      </p:sp>
      <p:sp>
        <p:nvSpPr>
          <p:cNvPr id="14" name="직사각형 13"/>
          <p:cNvSpPr/>
          <p:nvPr/>
        </p:nvSpPr>
        <p:spPr>
          <a:xfrm>
            <a:off x="6160534" y="1778192"/>
            <a:ext cx="358942" cy="216024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sym typeface="Wingdings"/>
              </a:rPr>
              <a:t>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5579926" y="2009315"/>
            <a:ext cx="52450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 err="1"/>
              <a:t>pDer</a:t>
            </a:r>
            <a:endParaRPr lang="ko-KR" altLang="en-US" sz="1200" dirty="0"/>
          </a:p>
        </p:txBody>
      </p:sp>
      <p:sp>
        <p:nvSpPr>
          <p:cNvPr id="16" name="직사각형 15"/>
          <p:cNvSpPr/>
          <p:nvPr/>
        </p:nvSpPr>
        <p:spPr>
          <a:xfrm>
            <a:off x="6160534" y="2055191"/>
            <a:ext cx="358942" cy="216024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sym typeface="Wingdings"/>
              </a:rPr>
              <a:t>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106417" y="2340441"/>
            <a:ext cx="792086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400" b="1" dirty="0"/>
              <a:t>void f()</a:t>
            </a:r>
            <a:endParaRPr lang="ko-KR" altLang="en-US" sz="1400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7220593" y="1484186"/>
            <a:ext cx="562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객체 </a:t>
            </a:r>
            <a:r>
              <a:rPr lang="en-US" altLang="ko-KR" sz="1000" dirty="0"/>
              <a:t>d</a:t>
            </a:r>
            <a:endParaRPr lang="ko-KR" altLang="en-US" sz="1000" dirty="0"/>
          </a:p>
        </p:txBody>
      </p:sp>
      <p:sp>
        <p:nvSpPr>
          <p:cNvPr id="19" name="타원 18"/>
          <p:cNvSpPr/>
          <p:nvPr/>
        </p:nvSpPr>
        <p:spPr>
          <a:xfrm>
            <a:off x="7108678" y="2340419"/>
            <a:ext cx="850047" cy="27702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자유형 19"/>
          <p:cNvSpPr/>
          <p:nvPr/>
        </p:nvSpPr>
        <p:spPr>
          <a:xfrm>
            <a:off x="6376395" y="1885883"/>
            <a:ext cx="646545" cy="0"/>
          </a:xfrm>
          <a:custGeom>
            <a:avLst/>
            <a:gdLst>
              <a:gd name="connsiteX0" fmla="*/ 0 w 646545"/>
              <a:gd name="connsiteY0" fmla="*/ 0 h 0"/>
              <a:gd name="connsiteX1" fmla="*/ 646545 w 646545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46545">
                <a:moveTo>
                  <a:pt x="0" y="0"/>
                </a:moveTo>
                <a:lnTo>
                  <a:pt x="646545" y="0"/>
                </a:lnTo>
              </a:path>
            </a:pathLst>
          </a:custGeom>
          <a:noFill/>
          <a:ln w="127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직선 화살표 연결선 20"/>
          <p:cNvCxnSpPr/>
          <p:nvPr/>
        </p:nvCxnSpPr>
        <p:spPr>
          <a:xfrm flipV="1">
            <a:off x="6376395" y="1884805"/>
            <a:ext cx="662077" cy="278398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양쪽 모서리가 둥근 사각형 21"/>
          <p:cNvSpPr/>
          <p:nvPr/>
        </p:nvSpPr>
        <p:spPr>
          <a:xfrm rot="10800000">
            <a:off x="7040544" y="3927195"/>
            <a:ext cx="951077" cy="451834"/>
          </a:xfrm>
          <a:prstGeom prst="round2SameRect">
            <a:avLst/>
          </a:prstGeom>
          <a:solidFill>
            <a:schemeClr val="accent1">
              <a:lumMod val="40000"/>
              <a:lumOff val="60000"/>
            </a:schemeClr>
          </a:solidFill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80000"/>
            <a:endParaRPr lang="ko-KR" altLang="en-US" sz="1400"/>
          </a:p>
        </p:txBody>
      </p:sp>
      <p:sp>
        <p:nvSpPr>
          <p:cNvPr id="23" name="양쪽 모서리가 둥근 사각형 22"/>
          <p:cNvSpPr/>
          <p:nvPr/>
        </p:nvSpPr>
        <p:spPr>
          <a:xfrm>
            <a:off x="7040399" y="3446965"/>
            <a:ext cx="952126" cy="480231"/>
          </a:xfrm>
          <a:prstGeom prst="round2Same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24" name="TextBox 23"/>
          <p:cNvSpPr txBox="1"/>
          <p:nvPr/>
        </p:nvSpPr>
        <p:spPr>
          <a:xfrm>
            <a:off x="7080176" y="3533190"/>
            <a:ext cx="717394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</a:rPr>
              <a:t>void f()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120419" y="4030023"/>
            <a:ext cx="792086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400" b="1" dirty="0"/>
              <a:t>void f()</a:t>
            </a:r>
            <a:endParaRPr lang="ko-KR" altLang="en-US" sz="1400" b="1" dirty="0"/>
          </a:p>
        </p:txBody>
      </p:sp>
      <p:sp>
        <p:nvSpPr>
          <p:cNvPr id="28" name="TextBox 27"/>
          <p:cNvSpPr txBox="1"/>
          <p:nvPr/>
        </p:nvSpPr>
        <p:spPr>
          <a:xfrm>
            <a:off x="7234595" y="3173768"/>
            <a:ext cx="562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객체 </a:t>
            </a:r>
            <a:r>
              <a:rPr lang="en-US" altLang="ko-KR" sz="1000" dirty="0"/>
              <a:t>d</a:t>
            </a:r>
            <a:endParaRPr lang="ko-KR" altLang="en-US" sz="1000" dirty="0"/>
          </a:p>
        </p:txBody>
      </p:sp>
      <p:sp>
        <p:nvSpPr>
          <p:cNvPr id="30" name="직사각형 29"/>
          <p:cNvSpPr/>
          <p:nvPr/>
        </p:nvSpPr>
        <p:spPr>
          <a:xfrm>
            <a:off x="4576439" y="3824942"/>
            <a:ext cx="913199" cy="27699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pPr defTabSz="180000"/>
            <a:r>
              <a:rPr lang="en-US" altLang="ko-KR" sz="1200" dirty="0" err="1"/>
              <a:t>pDer</a:t>
            </a:r>
            <a:r>
              <a:rPr lang="en-US" altLang="ko-KR" sz="1200" dirty="0"/>
              <a:t>-&gt;f(); </a:t>
            </a:r>
            <a:endParaRPr lang="ko-KR" altLang="en-US" sz="1200" dirty="0"/>
          </a:p>
        </p:txBody>
      </p:sp>
      <p:sp>
        <p:nvSpPr>
          <p:cNvPr id="31" name="자유형 30"/>
          <p:cNvSpPr/>
          <p:nvPr/>
        </p:nvSpPr>
        <p:spPr>
          <a:xfrm>
            <a:off x="5356199" y="3963441"/>
            <a:ext cx="1767555" cy="217215"/>
          </a:xfrm>
          <a:custGeom>
            <a:avLst/>
            <a:gdLst>
              <a:gd name="connsiteX0" fmla="*/ 0 w 2697018"/>
              <a:gd name="connsiteY0" fmla="*/ 23366 h 213913"/>
              <a:gd name="connsiteX1" fmla="*/ 1200727 w 2697018"/>
              <a:gd name="connsiteY1" fmla="*/ 14130 h 213913"/>
              <a:gd name="connsiteX2" fmla="*/ 2225963 w 2697018"/>
              <a:gd name="connsiteY2" fmla="*/ 189621 h 213913"/>
              <a:gd name="connsiteX3" fmla="*/ 2697018 w 2697018"/>
              <a:gd name="connsiteY3" fmla="*/ 208093 h 213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97018" h="213913">
                <a:moveTo>
                  <a:pt x="0" y="23366"/>
                </a:moveTo>
                <a:cubicBezTo>
                  <a:pt x="414866" y="4893"/>
                  <a:pt x="829733" y="-13579"/>
                  <a:pt x="1200727" y="14130"/>
                </a:cubicBezTo>
                <a:cubicBezTo>
                  <a:pt x="1571721" y="41839"/>
                  <a:pt x="1976581" y="157294"/>
                  <a:pt x="2225963" y="189621"/>
                </a:cubicBezTo>
                <a:cubicBezTo>
                  <a:pt x="2475345" y="221948"/>
                  <a:pt x="2586181" y="215020"/>
                  <a:pt x="2697018" y="208093"/>
                </a:cubicBezTo>
              </a:path>
            </a:pathLst>
          </a:custGeom>
          <a:noFill/>
          <a:ln w="12700">
            <a:solidFill>
              <a:srgbClr val="FF0000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양쪽 모서리가 둥근 사각형 31"/>
          <p:cNvSpPr/>
          <p:nvPr/>
        </p:nvSpPr>
        <p:spPr>
          <a:xfrm rot="10800000">
            <a:off x="7040544" y="5477684"/>
            <a:ext cx="951077" cy="451834"/>
          </a:xfrm>
          <a:prstGeom prst="round2SameRect">
            <a:avLst/>
          </a:prstGeom>
          <a:solidFill>
            <a:schemeClr val="accent1">
              <a:lumMod val="40000"/>
              <a:lumOff val="60000"/>
            </a:schemeClr>
          </a:solidFill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80000"/>
            <a:endParaRPr lang="ko-KR" altLang="en-US" sz="1400"/>
          </a:p>
        </p:txBody>
      </p:sp>
      <p:sp>
        <p:nvSpPr>
          <p:cNvPr id="33" name="양쪽 모서리가 둥근 사각형 32"/>
          <p:cNvSpPr/>
          <p:nvPr/>
        </p:nvSpPr>
        <p:spPr>
          <a:xfrm>
            <a:off x="7040399" y="4997454"/>
            <a:ext cx="952126" cy="480231"/>
          </a:xfrm>
          <a:prstGeom prst="round2Same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34" name="TextBox 33"/>
          <p:cNvSpPr txBox="1"/>
          <p:nvPr/>
        </p:nvSpPr>
        <p:spPr>
          <a:xfrm>
            <a:off x="7080176" y="5083679"/>
            <a:ext cx="717394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</a:rPr>
              <a:t>void f()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7120419" y="5580512"/>
            <a:ext cx="792086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400" b="1" dirty="0"/>
              <a:t>void f()</a:t>
            </a:r>
            <a:endParaRPr lang="ko-KR" altLang="en-US" sz="1400" b="1" dirty="0"/>
          </a:p>
        </p:txBody>
      </p:sp>
      <p:sp>
        <p:nvSpPr>
          <p:cNvPr id="39" name="TextBox 38"/>
          <p:cNvSpPr txBox="1"/>
          <p:nvPr/>
        </p:nvSpPr>
        <p:spPr>
          <a:xfrm>
            <a:off x="7234595" y="4724257"/>
            <a:ext cx="562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객체 </a:t>
            </a:r>
            <a:r>
              <a:rPr lang="en-US" altLang="ko-KR" sz="1000" dirty="0"/>
              <a:t>d</a:t>
            </a:r>
            <a:endParaRPr lang="ko-KR" altLang="en-US" sz="1000" dirty="0"/>
          </a:p>
        </p:txBody>
      </p:sp>
      <p:sp>
        <p:nvSpPr>
          <p:cNvPr id="41" name="직사각형 40"/>
          <p:cNvSpPr/>
          <p:nvPr/>
        </p:nvSpPr>
        <p:spPr>
          <a:xfrm>
            <a:off x="4576439" y="5375431"/>
            <a:ext cx="995785" cy="27699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pPr defTabSz="180000"/>
            <a:r>
              <a:rPr lang="en-US" altLang="ko-KR" sz="1200" dirty="0" err="1"/>
              <a:t>pBase</a:t>
            </a:r>
            <a:r>
              <a:rPr lang="en-US" altLang="ko-KR" sz="1200" dirty="0"/>
              <a:t>-&gt;f(); </a:t>
            </a:r>
            <a:endParaRPr lang="ko-KR" altLang="en-US" sz="1200" dirty="0"/>
          </a:p>
        </p:txBody>
      </p:sp>
      <p:sp>
        <p:nvSpPr>
          <p:cNvPr id="42" name="자유형 41"/>
          <p:cNvSpPr/>
          <p:nvPr/>
        </p:nvSpPr>
        <p:spPr>
          <a:xfrm flipV="1">
            <a:off x="5356199" y="5222177"/>
            <a:ext cx="1783657" cy="358334"/>
          </a:xfrm>
          <a:custGeom>
            <a:avLst/>
            <a:gdLst>
              <a:gd name="connsiteX0" fmla="*/ 0 w 2697018"/>
              <a:gd name="connsiteY0" fmla="*/ 23366 h 213913"/>
              <a:gd name="connsiteX1" fmla="*/ 1200727 w 2697018"/>
              <a:gd name="connsiteY1" fmla="*/ 14130 h 213913"/>
              <a:gd name="connsiteX2" fmla="*/ 2225963 w 2697018"/>
              <a:gd name="connsiteY2" fmla="*/ 189621 h 213913"/>
              <a:gd name="connsiteX3" fmla="*/ 2697018 w 2697018"/>
              <a:gd name="connsiteY3" fmla="*/ 208093 h 213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97018" h="213913">
                <a:moveTo>
                  <a:pt x="0" y="23366"/>
                </a:moveTo>
                <a:cubicBezTo>
                  <a:pt x="414866" y="4893"/>
                  <a:pt x="829733" y="-13579"/>
                  <a:pt x="1200727" y="14130"/>
                </a:cubicBezTo>
                <a:cubicBezTo>
                  <a:pt x="1571721" y="41839"/>
                  <a:pt x="1976581" y="157294"/>
                  <a:pt x="2225963" y="189621"/>
                </a:cubicBezTo>
                <a:cubicBezTo>
                  <a:pt x="2475345" y="221948"/>
                  <a:pt x="2586181" y="215020"/>
                  <a:pt x="2697018" y="208093"/>
                </a:cubicBezTo>
              </a:path>
            </a:pathLst>
          </a:custGeom>
          <a:noFill/>
          <a:ln w="12700">
            <a:solidFill>
              <a:srgbClr val="FF0000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자유형 42"/>
          <p:cNvSpPr/>
          <p:nvPr/>
        </p:nvSpPr>
        <p:spPr>
          <a:xfrm>
            <a:off x="7694695" y="5223799"/>
            <a:ext cx="306532" cy="397163"/>
          </a:xfrm>
          <a:custGeom>
            <a:avLst/>
            <a:gdLst>
              <a:gd name="connsiteX0" fmla="*/ 0 w 306532"/>
              <a:gd name="connsiteY0" fmla="*/ 0 h 397163"/>
              <a:gd name="connsiteX1" fmla="*/ 304800 w 306532"/>
              <a:gd name="connsiteY1" fmla="*/ 138545 h 397163"/>
              <a:gd name="connsiteX2" fmla="*/ 101600 w 306532"/>
              <a:gd name="connsiteY2" fmla="*/ 397163 h 397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6532" h="397163">
                <a:moveTo>
                  <a:pt x="0" y="0"/>
                </a:moveTo>
                <a:cubicBezTo>
                  <a:pt x="143933" y="36175"/>
                  <a:pt x="287867" y="72351"/>
                  <a:pt x="304800" y="138545"/>
                </a:cubicBezTo>
                <a:cubicBezTo>
                  <a:pt x="321733" y="204739"/>
                  <a:pt x="211666" y="300951"/>
                  <a:pt x="101600" y="397163"/>
                </a:cubicBezTo>
              </a:path>
            </a:pathLst>
          </a:custGeom>
          <a:noFill/>
          <a:ln w="12700">
            <a:solidFill>
              <a:srgbClr val="FF0000"/>
            </a:solidFill>
            <a:prstDash val="solid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모서리가 둥근 사각형 설명선 43"/>
          <p:cNvSpPr/>
          <p:nvPr/>
        </p:nvSpPr>
        <p:spPr>
          <a:xfrm>
            <a:off x="8248847" y="5139555"/>
            <a:ext cx="857856" cy="302091"/>
          </a:xfrm>
          <a:prstGeom prst="wedgeRoundRectCallout">
            <a:avLst>
              <a:gd name="adj1" fmla="val -89104"/>
              <a:gd name="adj2" fmla="val -457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>
                <a:solidFill>
                  <a:schemeClr val="tx1"/>
                </a:solidFill>
              </a:rPr>
              <a:t>동적바인딩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4581375" y="1957137"/>
            <a:ext cx="900246" cy="27699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pPr defTabSz="180000"/>
            <a:r>
              <a:rPr lang="en-US" altLang="ko-KR" sz="1200" dirty="0"/>
              <a:t>Derived d;</a:t>
            </a:r>
            <a:endParaRPr lang="ko-KR" altLang="en-US" sz="1200" dirty="0"/>
          </a:p>
        </p:txBody>
      </p:sp>
      <p:sp>
        <p:nvSpPr>
          <p:cNvPr id="46" name="모서리가 둥근 사각형 설명선 45"/>
          <p:cNvSpPr/>
          <p:nvPr/>
        </p:nvSpPr>
        <p:spPr>
          <a:xfrm>
            <a:off x="7871168" y="1302071"/>
            <a:ext cx="936104" cy="302091"/>
          </a:xfrm>
          <a:prstGeom prst="wedgeRoundRectCallout">
            <a:avLst>
              <a:gd name="adj1" fmla="val -68357"/>
              <a:gd name="adj2" fmla="val 15800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>
                <a:solidFill>
                  <a:schemeClr val="tx1"/>
                </a:solidFill>
              </a:rPr>
              <a:t>존재감 상실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47" name="타원 46"/>
          <p:cNvSpPr/>
          <p:nvPr/>
        </p:nvSpPr>
        <p:spPr>
          <a:xfrm>
            <a:off x="7091059" y="4045400"/>
            <a:ext cx="850047" cy="27702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/>
          <p:cNvSpPr/>
          <p:nvPr/>
        </p:nvSpPr>
        <p:spPr>
          <a:xfrm>
            <a:off x="7114932" y="5616643"/>
            <a:ext cx="850047" cy="27702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모서리가 둥근 사각형 설명선 48"/>
          <p:cNvSpPr/>
          <p:nvPr/>
        </p:nvSpPr>
        <p:spPr>
          <a:xfrm>
            <a:off x="8210673" y="4030023"/>
            <a:ext cx="542230" cy="302091"/>
          </a:xfrm>
          <a:prstGeom prst="wedgeRoundRectCallout">
            <a:avLst>
              <a:gd name="adj1" fmla="val -89698"/>
              <a:gd name="adj2" fmla="val -632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>
                <a:solidFill>
                  <a:schemeClr val="tx1"/>
                </a:solidFill>
              </a:rPr>
              <a:t>실행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50" name="모서리가 둥근 사각형 설명선 49"/>
          <p:cNvSpPr/>
          <p:nvPr/>
        </p:nvSpPr>
        <p:spPr>
          <a:xfrm>
            <a:off x="8207766" y="5604107"/>
            <a:ext cx="542230" cy="302091"/>
          </a:xfrm>
          <a:prstGeom prst="wedgeRoundRectCallout">
            <a:avLst>
              <a:gd name="adj1" fmla="val -89698"/>
              <a:gd name="adj2" fmla="val -632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>
                <a:solidFill>
                  <a:schemeClr val="tx1"/>
                </a:solidFill>
              </a:rPr>
              <a:t>실행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51" name="모서리가 둥근 사각형 설명선 50"/>
          <p:cNvSpPr/>
          <p:nvPr/>
        </p:nvSpPr>
        <p:spPr>
          <a:xfrm>
            <a:off x="1331640" y="2105858"/>
            <a:ext cx="1080120" cy="302091"/>
          </a:xfrm>
          <a:prstGeom prst="wedgeRoundRectCallout">
            <a:avLst>
              <a:gd name="adj1" fmla="val -122944"/>
              <a:gd name="adj2" fmla="val 107554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>
                <a:solidFill>
                  <a:schemeClr val="tx1"/>
                </a:solidFill>
              </a:rPr>
              <a:t>가상 함수 선언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76323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sz="1800" dirty="0" err="1"/>
              <a:t>오버라이딩의</a:t>
            </a:r>
            <a:r>
              <a:rPr lang="ko-KR" altLang="en-US" sz="1800" dirty="0"/>
              <a:t> 목적 </a:t>
            </a:r>
            <a:r>
              <a:rPr lang="en-US" altLang="ko-KR" sz="1800" dirty="0"/>
              <a:t>–</a:t>
            </a:r>
            <a:r>
              <a:rPr lang="ko-KR" altLang="en-US" sz="1800" dirty="0"/>
              <a:t>파생 클래스에서 구현할 함수 인터페이스 제공</a:t>
            </a:r>
            <a:br>
              <a:rPr lang="en-US" altLang="ko-KR" sz="1800" dirty="0"/>
            </a:br>
            <a:r>
              <a:rPr lang="en-US" altLang="ko-KR" sz="1800" dirty="0"/>
              <a:t>(</a:t>
            </a:r>
            <a:r>
              <a:rPr lang="ko-KR" altLang="en-US" sz="1800" dirty="0"/>
              <a:t>파생 클래스의 </a:t>
            </a:r>
            <a:r>
              <a:rPr lang="ko-KR" altLang="en-US" sz="1800" dirty="0" err="1"/>
              <a:t>다형성</a:t>
            </a:r>
            <a:r>
              <a:rPr lang="en-US" altLang="ko-KR" sz="1800" dirty="0"/>
              <a:t>) </a:t>
            </a:r>
            <a:endParaRPr lang="ko-KR" altLang="en-US" sz="1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9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3383333" y="1983269"/>
            <a:ext cx="2286000" cy="70788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defTabSz="180000"/>
            <a:r>
              <a:rPr lang="en-US" altLang="ko-KR" sz="1000" dirty="0"/>
              <a:t>class Shape {</a:t>
            </a:r>
          </a:p>
          <a:p>
            <a:pPr defTabSz="180000"/>
            <a:r>
              <a:rPr lang="en-US" altLang="ko-KR" sz="1000" dirty="0"/>
              <a:t>protected:</a:t>
            </a:r>
          </a:p>
          <a:p>
            <a:pPr defTabSz="180000"/>
            <a:r>
              <a:rPr lang="en-US" altLang="ko-KR" sz="1000" dirty="0"/>
              <a:t>	</a:t>
            </a:r>
            <a:r>
              <a:rPr lang="en-US" altLang="ko-KR" sz="1000" b="1" dirty="0"/>
              <a:t>virtual void draw() { }</a:t>
            </a:r>
          </a:p>
          <a:p>
            <a:pPr defTabSz="180000"/>
            <a:r>
              <a:rPr lang="en-US" altLang="ko-KR" sz="1000" dirty="0"/>
              <a:t>};</a:t>
            </a:r>
            <a:endParaRPr lang="ko-KR" altLang="en-US" sz="1000" dirty="0"/>
          </a:p>
        </p:txBody>
      </p:sp>
      <p:sp>
        <p:nvSpPr>
          <p:cNvPr id="6" name="직사각형 5"/>
          <p:cNvSpPr/>
          <p:nvPr/>
        </p:nvSpPr>
        <p:spPr>
          <a:xfrm>
            <a:off x="1045224" y="3541373"/>
            <a:ext cx="1909586" cy="101566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defTabSz="180000"/>
            <a:r>
              <a:rPr lang="en-US" altLang="ko-KR" sz="1000" b="1" dirty="0"/>
              <a:t>class Circle </a:t>
            </a:r>
            <a:r>
              <a:rPr lang="en-US" altLang="ko-KR" sz="1000" dirty="0"/>
              <a:t>: public Shape {</a:t>
            </a:r>
          </a:p>
          <a:p>
            <a:pPr defTabSz="180000"/>
            <a:r>
              <a:rPr lang="en-US" altLang="ko-KR" sz="1000" dirty="0"/>
              <a:t>protected:</a:t>
            </a:r>
          </a:p>
          <a:p>
            <a:pPr defTabSz="180000"/>
            <a:r>
              <a:rPr lang="en-US" altLang="ko-KR" sz="1000" dirty="0"/>
              <a:t>	</a:t>
            </a:r>
            <a:r>
              <a:rPr lang="en-US" altLang="ko-KR" sz="1000" b="1" dirty="0"/>
              <a:t>virtual void draw() {</a:t>
            </a:r>
          </a:p>
          <a:p>
            <a:pPr defTabSz="180000"/>
            <a:r>
              <a:rPr lang="en-US" altLang="ko-KR" sz="1000" b="1" dirty="0"/>
              <a:t>		// Circle</a:t>
            </a:r>
            <a:r>
              <a:rPr lang="ko-KR" altLang="en-US" sz="1000" b="1" dirty="0"/>
              <a:t>을 그린다</a:t>
            </a:r>
            <a:r>
              <a:rPr lang="en-US" altLang="ko-KR" sz="1000" b="1" dirty="0"/>
              <a:t>.</a:t>
            </a:r>
          </a:p>
          <a:p>
            <a:pPr defTabSz="180000"/>
            <a:r>
              <a:rPr lang="en-US" altLang="ko-KR" sz="1000" b="1" dirty="0"/>
              <a:t>	}</a:t>
            </a:r>
          </a:p>
          <a:p>
            <a:pPr defTabSz="180000"/>
            <a:r>
              <a:rPr lang="en-US" altLang="ko-KR" sz="1000" dirty="0"/>
              <a:t>};</a:t>
            </a:r>
            <a:endParaRPr lang="ko-KR" altLang="en-US" sz="1000" dirty="0"/>
          </a:p>
        </p:txBody>
      </p:sp>
      <p:sp>
        <p:nvSpPr>
          <p:cNvPr id="7" name="직사각형 6"/>
          <p:cNvSpPr/>
          <p:nvPr/>
        </p:nvSpPr>
        <p:spPr>
          <a:xfrm>
            <a:off x="3474577" y="3541372"/>
            <a:ext cx="2103512" cy="101566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defTabSz="180000"/>
            <a:r>
              <a:rPr lang="en-US" altLang="ko-KR" sz="1000" b="1" dirty="0"/>
              <a:t>class </a:t>
            </a:r>
            <a:r>
              <a:rPr lang="en-US" altLang="ko-KR" sz="1000" b="1" dirty="0" err="1"/>
              <a:t>Rect</a:t>
            </a:r>
            <a:r>
              <a:rPr lang="en-US" altLang="ko-KR" sz="1000" b="1" dirty="0"/>
              <a:t> </a:t>
            </a:r>
            <a:r>
              <a:rPr lang="en-US" altLang="ko-KR" sz="1000" dirty="0"/>
              <a:t>: public Shape {</a:t>
            </a:r>
          </a:p>
          <a:p>
            <a:pPr defTabSz="180000"/>
            <a:r>
              <a:rPr lang="en-US" altLang="ko-KR" sz="1000" dirty="0"/>
              <a:t>protected:</a:t>
            </a:r>
          </a:p>
          <a:p>
            <a:pPr defTabSz="180000"/>
            <a:r>
              <a:rPr lang="en-US" altLang="ko-KR" sz="1000" dirty="0"/>
              <a:t>	</a:t>
            </a:r>
            <a:r>
              <a:rPr lang="en-US" altLang="ko-KR" sz="1000" b="1" dirty="0"/>
              <a:t>virtual void draw() {</a:t>
            </a:r>
          </a:p>
          <a:p>
            <a:pPr defTabSz="180000"/>
            <a:r>
              <a:rPr lang="en-US" altLang="ko-KR" sz="1000" b="1" dirty="0"/>
              <a:t>		// </a:t>
            </a:r>
            <a:r>
              <a:rPr lang="en-US" altLang="ko-KR" sz="1000" b="1" dirty="0" err="1"/>
              <a:t>Rect</a:t>
            </a:r>
            <a:r>
              <a:rPr lang="ko-KR" altLang="en-US" sz="1000" b="1" dirty="0"/>
              <a:t>을 그린다</a:t>
            </a:r>
            <a:r>
              <a:rPr lang="en-US" altLang="ko-KR" sz="1000" b="1" dirty="0"/>
              <a:t>.</a:t>
            </a:r>
          </a:p>
          <a:p>
            <a:pPr defTabSz="180000"/>
            <a:r>
              <a:rPr lang="en-US" altLang="ko-KR" sz="1000" b="1" dirty="0"/>
              <a:t>	}</a:t>
            </a:r>
          </a:p>
          <a:p>
            <a:pPr defTabSz="180000"/>
            <a:r>
              <a:rPr lang="en-US" altLang="ko-KR" sz="1000" dirty="0"/>
              <a:t>};</a:t>
            </a:r>
            <a:endParaRPr lang="ko-KR" altLang="en-US" sz="1000" dirty="0"/>
          </a:p>
        </p:txBody>
      </p:sp>
      <p:sp>
        <p:nvSpPr>
          <p:cNvPr id="8" name="직사각형 7"/>
          <p:cNvSpPr/>
          <p:nvPr/>
        </p:nvSpPr>
        <p:spPr>
          <a:xfrm>
            <a:off x="6034270" y="3548924"/>
            <a:ext cx="2103512" cy="101566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defTabSz="180000"/>
            <a:r>
              <a:rPr lang="en-US" altLang="ko-KR" sz="1000" b="1" dirty="0"/>
              <a:t>class Line </a:t>
            </a:r>
            <a:r>
              <a:rPr lang="en-US" altLang="ko-KR" sz="1000" dirty="0"/>
              <a:t>: public Shape {</a:t>
            </a:r>
          </a:p>
          <a:p>
            <a:pPr defTabSz="180000"/>
            <a:r>
              <a:rPr lang="en-US" altLang="ko-KR" sz="1000" dirty="0"/>
              <a:t>protected:</a:t>
            </a:r>
          </a:p>
          <a:p>
            <a:pPr defTabSz="180000"/>
            <a:r>
              <a:rPr lang="en-US" altLang="ko-KR" sz="1000" dirty="0"/>
              <a:t>	</a:t>
            </a:r>
            <a:r>
              <a:rPr lang="en-US" altLang="ko-KR" sz="1000" b="1" dirty="0"/>
              <a:t>virtual void draw() {</a:t>
            </a:r>
          </a:p>
          <a:p>
            <a:pPr defTabSz="180000"/>
            <a:r>
              <a:rPr lang="en-US" altLang="ko-KR" sz="1000" b="1" dirty="0"/>
              <a:t>		// Line</a:t>
            </a:r>
            <a:r>
              <a:rPr lang="ko-KR" altLang="en-US" sz="1000" b="1" dirty="0"/>
              <a:t>을 그린다</a:t>
            </a:r>
            <a:r>
              <a:rPr lang="en-US" altLang="ko-KR" sz="1000" b="1" dirty="0"/>
              <a:t>.</a:t>
            </a:r>
          </a:p>
          <a:p>
            <a:pPr defTabSz="180000"/>
            <a:r>
              <a:rPr lang="en-US" altLang="ko-KR" sz="1000" b="1" dirty="0"/>
              <a:t>	}</a:t>
            </a:r>
          </a:p>
          <a:p>
            <a:pPr defTabSz="180000"/>
            <a:r>
              <a:rPr lang="en-US" altLang="ko-KR" sz="1000" dirty="0"/>
              <a:t>};</a:t>
            </a:r>
            <a:endParaRPr lang="ko-KR" altLang="en-US" sz="1000" dirty="0"/>
          </a:p>
        </p:txBody>
      </p:sp>
      <p:cxnSp>
        <p:nvCxnSpPr>
          <p:cNvPr id="9" name="꺾인 연결선 8"/>
          <p:cNvCxnSpPr>
            <a:stCxn id="6" idx="0"/>
            <a:endCxn id="5" idx="2"/>
          </p:cNvCxnSpPr>
          <p:nvPr/>
        </p:nvCxnSpPr>
        <p:spPr>
          <a:xfrm rot="5400000" flipH="1" flipV="1">
            <a:off x="2838066" y="1853106"/>
            <a:ext cx="850218" cy="2526316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꺾인 연결선 9"/>
          <p:cNvCxnSpPr>
            <a:stCxn id="7" idx="0"/>
            <a:endCxn id="5" idx="2"/>
          </p:cNvCxnSpPr>
          <p:nvPr/>
        </p:nvCxnSpPr>
        <p:spPr>
          <a:xfrm rot="5400000" flipH="1" flipV="1">
            <a:off x="4101225" y="3116264"/>
            <a:ext cx="850217" cy="12700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꺾인 연결선 10"/>
          <p:cNvCxnSpPr>
            <a:stCxn id="8" idx="0"/>
            <a:endCxn id="5" idx="2"/>
          </p:cNvCxnSpPr>
          <p:nvPr/>
        </p:nvCxnSpPr>
        <p:spPr>
          <a:xfrm rot="16200000" flipV="1">
            <a:off x="5377296" y="1840193"/>
            <a:ext cx="857769" cy="2559693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044114" y="4852317"/>
            <a:ext cx="3544110" cy="138499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200" dirty="0"/>
              <a:t>void paint(Shape* p) {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/>
              <a:t>p-&gt;draw();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paint(new Circle()); // Circle</a:t>
            </a:r>
            <a:r>
              <a:rPr lang="ko-KR" altLang="en-US" sz="1200" dirty="0"/>
              <a:t>을 그린다</a:t>
            </a:r>
            <a:r>
              <a:rPr lang="en-US" altLang="ko-KR" sz="1200" dirty="0"/>
              <a:t>.</a:t>
            </a:r>
          </a:p>
          <a:p>
            <a:pPr defTabSz="180000"/>
            <a:r>
              <a:rPr lang="en-US" altLang="ko-KR" sz="1200" dirty="0"/>
              <a:t>paint(new </a:t>
            </a:r>
            <a:r>
              <a:rPr lang="en-US" altLang="ko-KR" sz="1200" dirty="0" err="1"/>
              <a:t>Rect</a:t>
            </a:r>
            <a:r>
              <a:rPr lang="en-US" altLang="ko-KR" sz="1200" dirty="0"/>
              <a:t>()); // </a:t>
            </a:r>
            <a:r>
              <a:rPr lang="en-US" altLang="ko-KR" sz="1200" dirty="0" err="1"/>
              <a:t>Rect</a:t>
            </a:r>
            <a:r>
              <a:rPr lang="ko-KR" altLang="en-US" sz="1200" dirty="0"/>
              <a:t>을 그린다</a:t>
            </a:r>
            <a:r>
              <a:rPr lang="en-US" altLang="ko-KR" sz="1200" dirty="0"/>
              <a:t>.</a:t>
            </a:r>
          </a:p>
          <a:p>
            <a:pPr defTabSz="180000"/>
            <a:r>
              <a:rPr lang="en-US" altLang="ko-KR" sz="1200" dirty="0"/>
              <a:t>paint(new Line()); // Line</a:t>
            </a:r>
            <a:r>
              <a:rPr lang="ko-KR" altLang="en-US" sz="1200" dirty="0"/>
              <a:t>을 그린다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26" name="모서리가 둥근 사각형 설명선 25"/>
          <p:cNvSpPr/>
          <p:nvPr/>
        </p:nvSpPr>
        <p:spPr>
          <a:xfrm>
            <a:off x="5310401" y="4941168"/>
            <a:ext cx="1565855" cy="519038"/>
          </a:xfrm>
          <a:prstGeom prst="wedgeRoundRectCallout">
            <a:avLst>
              <a:gd name="adj1" fmla="val -121765"/>
              <a:gd name="adj2" fmla="val 164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chemeClr val="tx1"/>
                </a:solidFill>
              </a:rPr>
              <a:t>p</a:t>
            </a:r>
            <a:r>
              <a:rPr lang="ko-KR" altLang="en-US" sz="1000" dirty="0">
                <a:solidFill>
                  <a:schemeClr val="tx1"/>
                </a:solidFill>
              </a:rPr>
              <a:t>가 가리키는 객체에 </a:t>
            </a:r>
            <a:r>
              <a:rPr lang="ko-KR" altLang="en-US" sz="1000" dirty="0" err="1">
                <a:solidFill>
                  <a:schemeClr val="tx1"/>
                </a:solidFill>
              </a:rPr>
              <a:t>오버라이딩된</a:t>
            </a:r>
            <a:r>
              <a:rPr lang="ko-KR" altLang="en-US" sz="1000" dirty="0">
                <a:solidFill>
                  <a:schemeClr val="tx1"/>
                </a:solidFill>
              </a:rPr>
              <a:t> </a:t>
            </a:r>
            <a:r>
              <a:rPr lang="en-US" altLang="ko-KR" sz="1000" dirty="0">
                <a:solidFill>
                  <a:schemeClr val="tx1"/>
                </a:solidFill>
              </a:rPr>
              <a:t>draw() </a:t>
            </a:r>
            <a:r>
              <a:rPr lang="ko-KR" altLang="en-US" sz="1000" dirty="0">
                <a:solidFill>
                  <a:schemeClr val="tx1"/>
                </a:solidFill>
              </a:rPr>
              <a:t>호출</a:t>
            </a:r>
          </a:p>
        </p:txBody>
      </p:sp>
      <p:sp>
        <p:nvSpPr>
          <p:cNvPr id="27" name="모서리가 둥근 사각형 설명선 26"/>
          <p:cNvSpPr/>
          <p:nvPr/>
        </p:nvSpPr>
        <p:spPr>
          <a:xfrm>
            <a:off x="1542117" y="4731245"/>
            <a:ext cx="915799" cy="419845"/>
          </a:xfrm>
          <a:prstGeom prst="wedgeRoundRectCallout">
            <a:avLst>
              <a:gd name="adj1" fmla="val -56099"/>
              <a:gd name="adj2" fmla="val -182855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 err="1">
                <a:solidFill>
                  <a:schemeClr val="tx1"/>
                </a:solidFill>
              </a:rPr>
              <a:t>오버라이딩</a:t>
            </a:r>
            <a:r>
              <a:rPr lang="en-US" altLang="ko-KR" sz="1000" dirty="0">
                <a:solidFill>
                  <a:schemeClr val="tx1"/>
                </a:solidFill>
              </a:rPr>
              <a:t>,</a:t>
            </a:r>
          </a:p>
          <a:p>
            <a:r>
              <a:rPr lang="ko-KR" altLang="en-US" sz="1000" dirty="0" err="1">
                <a:solidFill>
                  <a:schemeClr val="tx1"/>
                </a:solidFill>
              </a:rPr>
              <a:t>다형성</a:t>
            </a:r>
            <a:r>
              <a:rPr lang="ko-KR" altLang="en-US" sz="1000" dirty="0">
                <a:solidFill>
                  <a:schemeClr val="tx1"/>
                </a:solidFill>
              </a:rPr>
              <a:t> 실현</a:t>
            </a:r>
          </a:p>
        </p:txBody>
      </p:sp>
      <p:sp>
        <p:nvSpPr>
          <p:cNvPr id="28" name="모서리가 둥근 사각형 설명선 27"/>
          <p:cNvSpPr/>
          <p:nvPr/>
        </p:nvSpPr>
        <p:spPr>
          <a:xfrm>
            <a:off x="6002524" y="2078048"/>
            <a:ext cx="1953852" cy="518327"/>
          </a:xfrm>
          <a:prstGeom prst="wedgeRoundRectCallout">
            <a:avLst>
              <a:gd name="adj1" fmla="val -102426"/>
              <a:gd name="adj2" fmla="val 1480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>
                <a:solidFill>
                  <a:schemeClr val="tx1"/>
                </a:solidFill>
              </a:rPr>
              <a:t>가상 함수 선언</a:t>
            </a:r>
            <a:r>
              <a:rPr lang="en-US" altLang="ko-KR" sz="1000" dirty="0">
                <a:solidFill>
                  <a:schemeClr val="tx1"/>
                </a:solidFill>
              </a:rPr>
              <a:t>. </a:t>
            </a:r>
          </a:p>
          <a:p>
            <a:r>
              <a:rPr lang="ko-KR" altLang="en-US" sz="1000" dirty="0">
                <a:solidFill>
                  <a:schemeClr val="tx1"/>
                </a:solidFill>
              </a:rPr>
              <a:t>파생 클래스에서 재정의할 함수에 대한 </a:t>
            </a:r>
            <a:r>
              <a:rPr lang="ko-KR" altLang="en-US" sz="1000" b="1" dirty="0">
                <a:solidFill>
                  <a:schemeClr val="tx1"/>
                </a:solidFill>
              </a:rPr>
              <a:t>인터페이스</a:t>
            </a:r>
            <a:r>
              <a:rPr lang="ko-KR" altLang="en-US" sz="1000" dirty="0">
                <a:solidFill>
                  <a:schemeClr val="tx1"/>
                </a:solidFill>
              </a:rPr>
              <a:t> 역할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36540" y="980728"/>
            <a:ext cx="69033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</a:rPr>
              <a:t>다형성의 실현</a:t>
            </a:r>
            <a:endParaRPr lang="en-US" altLang="ko-KR" sz="1600" dirty="0">
              <a:solidFill>
                <a:schemeClr val="accent2">
                  <a:lumMod val="75000"/>
                </a:schemeClr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</a:rPr>
              <a:t>draw() 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</a:rPr>
              <a:t>가상 함수를 가진 기본 클래스 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</a:rPr>
              <a:t>Shape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600" dirty="0" err="1">
                <a:solidFill>
                  <a:schemeClr val="accent2">
                    <a:lumMod val="75000"/>
                  </a:schemeClr>
                </a:solidFill>
              </a:rPr>
              <a:t>오버라이딩을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</a:rPr>
              <a:t> 통해 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</a:rPr>
              <a:t>Circle, </a:t>
            </a:r>
            <a:r>
              <a:rPr lang="en-US" altLang="ko-KR" sz="1600" dirty="0" err="1">
                <a:solidFill>
                  <a:schemeClr val="accent2">
                    <a:lumMod val="75000"/>
                  </a:schemeClr>
                </a:solidFill>
              </a:rPr>
              <a:t>Rect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</a:rPr>
              <a:t>, Line 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</a:rPr>
              <a:t>클래스에서 자신만의 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</a:rPr>
              <a:t>draw() 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</a:rPr>
              <a:t>구현</a:t>
            </a:r>
          </a:p>
        </p:txBody>
      </p:sp>
    </p:spTree>
    <p:extLst>
      <p:ext uri="{BB962C8B-B14F-4D97-AF65-F5344CB8AC3E}">
        <p14:creationId xmlns:p14="http://schemas.microsoft.com/office/powerpoint/2010/main" val="3633803826"/>
      </p:ext>
    </p:extLst>
  </p:cSld>
  <p:clrMapOvr>
    <a:masterClrMapping/>
  </p:clrMapOvr>
</p:sld>
</file>

<file path=ppt/theme/theme1.xml><?xml version="1.0" encoding="utf-8"?>
<a:theme xmlns:a="http://schemas.openxmlformats.org/drawingml/2006/main" name="바인드소프트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9050">
          <a:solidFill>
            <a:schemeClr val="tx1"/>
          </a:solidFill>
          <a:prstDash val="solid"/>
        </a:ln>
        <a:effectLst/>
      </a:spPr>
      <a:bodyPr wrap="square" rtlCol="0" anchor="ctr" anchorCtr="0">
        <a:noAutofit/>
      </a:bodyPr>
      <a:lstStyle>
        <a:defPPr marL="742950" indent="-742950" algn="ctr">
          <a:defRPr dirty="0" smtClean="0">
            <a:latin typeface="HY동녘B" pitchFamily="18" charset="-127"/>
            <a:ea typeface="HY동녘B" pitchFamily="18" charset="-127"/>
          </a:defRPr>
        </a:defPPr>
      </a:lstStyle>
    </a:spDef>
    <a:lnDef>
      <a:spPr>
        <a:ln w="19050">
          <a:solidFill>
            <a:schemeClr val="tx1"/>
          </a:solidFill>
          <a:headEnd type="none"/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gradFill>
          <a:gsLst>
            <a:gs pos="100000">
              <a:schemeClr val="bg1"/>
            </a:gs>
            <a:gs pos="0">
              <a:schemeClr val="bg1">
                <a:alpha val="0"/>
              </a:schemeClr>
            </a:gs>
          </a:gsLst>
          <a:lin ang="5400000" scaled="0"/>
        </a:gradFill>
      </a:spPr>
      <a:bodyPr vert="horz" lIns="91440" tIns="45720" rIns="91440" bIns="45720" rtlCol="0" anchor="ctr">
        <a:noAutofit/>
      </a:bodyPr>
      <a:lstStyle>
        <a:defPPr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바인드소프트" id="{9F29D461-A87A-4152-BAD6-53B5FC0ADF71}" vid="{A468E1C3-A913-41F0-BB80-6BEB0CCAC86F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바인드소프트</Template>
  <TotalTime>11795</TotalTime>
  <Words>4248</Words>
  <Application>Microsoft Office PowerPoint</Application>
  <PresentationFormat>화면 슬라이드 쇼(4:3)</PresentationFormat>
  <Paragraphs>1012</Paragraphs>
  <Slides>32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37" baseType="lpstr">
      <vt:lpstr>HY견고딕</vt:lpstr>
      <vt:lpstr>맑은 고딕</vt:lpstr>
      <vt:lpstr>Arial</vt:lpstr>
      <vt:lpstr>Wingdings</vt:lpstr>
      <vt:lpstr>바인드소프트</vt:lpstr>
      <vt:lpstr>C++ 프로그래밍</vt:lpstr>
      <vt:lpstr>학습 목표</vt:lpstr>
      <vt:lpstr>예제 9-1 파생클래스에서 함수를재정의하는사례</vt:lpstr>
      <vt:lpstr>가상 함수와 오버라이딩</vt:lpstr>
      <vt:lpstr>오버라이딩 개념</vt:lpstr>
      <vt:lpstr>함수 재정의와 오버라이딩 사례 비교</vt:lpstr>
      <vt:lpstr>함수 재정의와 오버라이딩 용어의 혼란 정리</vt:lpstr>
      <vt:lpstr>예제 9–2 오버라이딩과 가상 함수 호출</vt:lpstr>
      <vt:lpstr>오버라이딩의 목적 –파생 클래스에서 구현할 함수 인터페이스 제공 (파생 클래스의 다형성) </vt:lpstr>
      <vt:lpstr>동적 바인딩</vt:lpstr>
      <vt:lpstr>오버라이딩된 함수를 호출하는 동적 바인딩</vt:lpstr>
      <vt:lpstr>C++ 오버라이딩의 특징</vt:lpstr>
      <vt:lpstr>예제 9-3 상속이 반복되는 경우 가상 함수 호출</vt:lpstr>
      <vt:lpstr>오버라이딩과 범위 지정 연산자(::)</vt:lpstr>
      <vt:lpstr>예제 9-4 범위 지정 연산자(::)를 이용한 기본 클래스의 가상 함수 호출</vt:lpstr>
      <vt:lpstr>가상 소멸자</vt:lpstr>
      <vt:lpstr>예제 9-6 소멸자를 가상 함수로 선언</vt:lpstr>
      <vt:lpstr>오버로딩과 함수 재정의, 오버라이딩 비교</vt:lpstr>
      <vt:lpstr>가상 함수와 오버라이딩 활용 사례</vt:lpstr>
      <vt:lpstr>1. 가상 함수를 가진 기본 클래스의 목적</vt:lpstr>
      <vt:lpstr>2. 가상 함수 오버라이딩</vt:lpstr>
      <vt:lpstr>3. 동적 바인딩 실행 : 파생 클래스의 가상 함수실행</vt:lpstr>
      <vt:lpstr>main() 함수가 실행될 때 구성된 객체의 연결</vt:lpstr>
      <vt:lpstr>4. 기본 클래스의 포인터 활용</vt:lpstr>
      <vt:lpstr>순수 가상 함수</vt:lpstr>
      <vt:lpstr>추상 클래스</vt:lpstr>
      <vt:lpstr>추상 클래스의 목적</vt:lpstr>
      <vt:lpstr>추상 클래스의 상속과 구현</vt:lpstr>
      <vt:lpstr>Shape을 추상 클래스로 수정</vt:lpstr>
      <vt:lpstr>예제 9-6(실습) 추상 클래스 구현 연습</vt:lpstr>
      <vt:lpstr>예제 9-7(실습) 추상 클래스를 상속받는 파생 클래스 구현 연습</vt:lpstr>
      <vt:lpstr>예제 9-7 정답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Kitae</dc:creator>
  <cp:lastModifiedBy>Sugil Choi</cp:lastModifiedBy>
  <cp:revision>506</cp:revision>
  <dcterms:created xsi:type="dcterms:W3CDTF">2011-08-27T14:53:28Z</dcterms:created>
  <dcterms:modified xsi:type="dcterms:W3CDTF">2024-03-12T05:38:31Z</dcterms:modified>
</cp:coreProperties>
</file>